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notesSlides/notesSlide21.xml" ContentType="application/vnd.openxmlformats-officedocument.presentationml.notesSlide+xml"/>
  <Override PartName="/ppt/charts/chart15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7.xml" ContentType="application/vnd.openxmlformats-officedocument.drawingml.chart+xml"/>
  <Override PartName="/ppt/notesSlides/notesSlide26.xml" ContentType="application/vnd.openxmlformats-officedocument.presentationml.notesSlide+xml"/>
  <Override PartName="/ppt/charts/chart18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9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0.xml" ContentType="application/vnd.openxmlformats-officedocument.drawingml.chart+xml"/>
  <Override PartName="/ppt/notesSlides/notesSlide31.xml" ContentType="application/vnd.openxmlformats-officedocument.presentationml.notesSlide+xml"/>
  <Override PartName="/ppt/charts/chart21.xml" ContentType="application/vnd.openxmlformats-officedocument.drawingml.chart+xml"/>
  <Override PartName="/ppt/notesSlides/notesSlide32.xml" ContentType="application/vnd.openxmlformats-officedocument.presentationml.notesSlide+xml"/>
  <Override PartName="/ppt/charts/chart2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3.xml" ContentType="application/vnd.openxmlformats-officedocument.drawingml.chart+xml"/>
  <Override PartName="/ppt/notesSlides/notesSlide35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charts/chart27.xml" ContentType="application/vnd.openxmlformats-officedocument.drawingml.chart+xml"/>
  <Override PartName="/ppt/notesSlides/notesSlide37.xml" ContentType="application/vnd.openxmlformats-officedocument.presentationml.notesSlide+xml"/>
  <Override PartName="/ppt/charts/chart28.xml" ContentType="application/vnd.openxmlformats-officedocument.drawingml.chart+xml"/>
  <Override PartName="/ppt/notesSlides/notesSlide38.xml" ContentType="application/vnd.openxmlformats-officedocument.presentationml.notesSlide+xml"/>
  <Override PartName="/ppt/charts/chart29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0.xml" ContentType="application/vnd.openxmlformats-officedocument.drawingml.chart+xml"/>
  <Override PartName="/ppt/drawings/drawing6.xml" ContentType="application/vnd.openxmlformats-officedocument.drawingml.chartshapes+xml"/>
  <Override PartName="/ppt/notesSlides/notesSlide41.xml" ContentType="application/vnd.openxmlformats-officedocument.presentationml.notesSlide+xml"/>
  <Override PartName="/ppt/charts/chart3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2.xml" ContentType="application/vnd.openxmlformats-officedocument.presentationml.notesSlide+xml"/>
  <Override PartName="/ppt/charts/chart32.xml" ContentType="application/vnd.openxmlformats-officedocument.drawingml.chart+xml"/>
  <Override PartName="/ppt/notesSlides/notesSlide43.xml" ContentType="application/vnd.openxmlformats-officedocument.presentationml.notesSlide+xml"/>
  <Override PartName="/ppt/charts/chart33.xml" ContentType="application/vnd.openxmlformats-officedocument.drawingml.chart+xml"/>
  <Override PartName="/ppt/notesSlides/notesSlide44.xml" ContentType="application/vnd.openxmlformats-officedocument.presentationml.notesSlide+xml"/>
  <Override PartName="/ppt/charts/chart34.xml" ContentType="application/vnd.openxmlformats-officedocument.drawingml.chart+xml"/>
  <Override PartName="/ppt/notesSlides/notesSlide45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drawings/drawing7.xml" ContentType="application/vnd.openxmlformats-officedocument.drawingml.chartshapes+xml"/>
  <Override PartName="/ppt/notesSlides/notesSlide4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  <p:sldMasterId id="2147488113" r:id="rId2"/>
  </p:sldMasterIdLst>
  <p:notesMasterIdLst>
    <p:notesMasterId r:id="rId95"/>
  </p:notesMasterIdLst>
  <p:handoutMasterIdLst>
    <p:handoutMasterId r:id="rId96"/>
  </p:handoutMasterIdLst>
  <p:sldIdLst>
    <p:sldId id="1021" r:id="rId3"/>
    <p:sldId id="911" r:id="rId4"/>
    <p:sldId id="913" r:id="rId5"/>
    <p:sldId id="938" r:id="rId6"/>
    <p:sldId id="977" r:id="rId7"/>
    <p:sldId id="1045" r:id="rId8"/>
    <p:sldId id="912" r:id="rId9"/>
    <p:sldId id="939" r:id="rId10"/>
    <p:sldId id="1038" r:id="rId11"/>
    <p:sldId id="1024" r:id="rId12"/>
    <p:sldId id="918" r:id="rId13"/>
    <p:sldId id="921" r:id="rId14"/>
    <p:sldId id="922" r:id="rId15"/>
    <p:sldId id="1025" r:id="rId16"/>
    <p:sldId id="924" r:id="rId17"/>
    <p:sldId id="925" r:id="rId18"/>
    <p:sldId id="926" r:id="rId19"/>
    <p:sldId id="1026" r:id="rId20"/>
    <p:sldId id="1027" r:id="rId21"/>
    <p:sldId id="929" r:id="rId22"/>
    <p:sldId id="930" r:id="rId23"/>
    <p:sldId id="1046" r:id="rId24"/>
    <p:sldId id="1047" r:id="rId25"/>
    <p:sldId id="1145" r:id="rId26"/>
    <p:sldId id="1041" r:id="rId27"/>
    <p:sldId id="952" r:id="rId28"/>
    <p:sldId id="1143" r:id="rId29"/>
    <p:sldId id="1144" r:id="rId30"/>
    <p:sldId id="1147" r:id="rId31"/>
    <p:sldId id="1048" r:id="rId32"/>
    <p:sldId id="1036" r:id="rId33"/>
    <p:sldId id="1135" r:id="rId34"/>
    <p:sldId id="1030" r:id="rId35"/>
    <p:sldId id="1054" r:id="rId36"/>
    <p:sldId id="1055" r:id="rId37"/>
    <p:sldId id="1056" r:id="rId38"/>
    <p:sldId id="1086" r:id="rId39"/>
    <p:sldId id="1087" r:id="rId40"/>
    <p:sldId id="1088" r:id="rId41"/>
    <p:sldId id="1089" r:id="rId42"/>
    <p:sldId id="1090" r:id="rId43"/>
    <p:sldId id="1091" r:id="rId44"/>
    <p:sldId id="1092" r:id="rId45"/>
    <p:sldId id="1151" r:id="rId46"/>
    <p:sldId id="1152" r:id="rId47"/>
    <p:sldId id="1153" r:id="rId48"/>
    <p:sldId id="1154" r:id="rId49"/>
    <p:sldId id="1155" r:id="rId50"/>
    <p:sldId id="1134" r:id="rId51"/>
    <p:sldId id="1156" r:id="rId52"/>
    <p:sldId id="1157" r:id="rId53"/>
    <p:sldId id="1158" r:id="rId54"/>
    <p:sldId id="1159" r:id="rId55"/>
    <p:sldId id="1160" r:id="rId56"/>
    <p:sldId id="1071" r:id="rId57"/>
    <p:sldId id="1161" r:id="rId58"/>
    <p:sldId id="1162" r:id="rId59"/>
    <p:sldId id="1163" r:id="rId60"/>
    <p:sldId id="1164" r:id="rId61"/>
    <p:sldId id="1165" r:id="rId62"/>
    <p:sldId id="1166" r:id="rId63"/>
    <p:sldId id="1167" r:id="rId64"/>
    <p:sldId id="1085" r:id="rId65"/>
    <p:sldId id="1114" r:id="rId66"/>
    <p:sldId id="1115" r:id="rId67"/>
    <p:sldId id="1116" r:id="rId68"/>
    <p:sldId id="1117" r:id="rId69"/>
    <p:sldId id="1119" r:id="rId70"/>
    <p:sldId id="1120" r:id="rId71"/>
    <p:sldId id="1121" r:id="rId72"/>
    <p:sldId id="1148" r:id="rId73"/>
    <p:sldId id="1149" r:id="rId74"/>
    <p:sldId id="1122" r:id="rId75"/>
    <p:sldId id="1123" r:id="rId76"/>
    <p:sldId id="1142" r:id="rId77"/>
    <p:sldId id="1124" r:id="rId78"/>
    <p:sldId id="1125" r:id="rId79"/>
    <p:sldId id="1126" r:id="rId80"/>
    <p:sldId id="1127" r:id="rId81"/>
    <p:sldId id="1130" r:id="rId82"/>
    <p:sldId id="1129" r:id="rId83"/>
    <p:sldId id="1128" r:id="rId84"/>
    <p:sldId id="1132" r:id="rId85"/>
    <p:sldId id="1131" r:id="rId86"/>
    <p:sldId id="1043" r:id="rId87"/>
    <p:sldId id="951" r:id="rId88"/>
    <p:sldId id="1050" r:id="rId89"/>
    <p:sldId id="950" r:id="rId90"/>
    <p:sldId id="1150" r:id="rId91"/>
    <p:sldId id="983" r:id="rId92"/>
    <p:sldId id="984" r:id="rId93"/>
    <p:sldId id="696" r:id="rId94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CC66"/>
    <a:srgbClr val="990033"/>
    <a:srgbClr val="660033"/>
    <a:srgbClr val="33CC33"/>
    <a:srgbClr val="3D7293"/>
    <a:srgbClr val="0000FF"/>
    <a:srgbClr val="CC0066"/>
    <a:srgbClr val="FF3399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890" autoAdjust="0"/>
    <p:restoredTop sz="95128" autoAdjust="0"/>
  </p:normalViewPr>
  <p:slideViewPr>
    <p:cSldViewPr>
      <p:cViewPr>
        <p:scale>
          <a:sx n="98" d="100"/>
          <a:sy n="98" d="100"/>
        </p:scale>
        <p:origin x="-200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36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37860892388452"/>
          <c:y val="0.15239074803149608"/>
          <c:w val="0.8996213910761155"/>
          <c:h val="0.8000310039370078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990033"/>
              </a:solidFill>
            </a:ln>
          </c:spPr>
          <c:marker>
            <c:symbol val="square"/>
            <c:size val="9"/>
            <c:spPr>
              <a:solidFill>
                <a:srgbClr val="C00000"/>
              </a:solidFill>
            </c:spPr>
          </c:marker>
          <c:dLbls>
            <c:dLbl>
              <c:idx val="1"/>
              <c:layout>
                <c:manualLayout>
                  <c:x val="-6.1414380510998026E-2"/>
                  <c:y val="-8.7428777754852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70-4A07-913A-44109C839C76}"/>
                </c:ext>
              </c:extLst>
            </c:dLbl>
            <c:dLbl>
              <c:idx val="3"/>
              <c:layout>
                <c:manualLayout>
                  <c:x val="-5.734409049360676E-2"/>
                  <c:y val="-8.7428777754852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70-4A07-913A-44109C839C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1</c:v>
                </c:pt>
                <c:pt idx="1">
                  <c:v>1.101</c:v>
                </c:pt>
                <c:pt idx="2">
                  <c:v>0.87</c:v>
                </c:pt>
                <c:pt idx="3">
                  <c:v>1.002</c:v>
                </c:pt>
                <c:pt idx="4">
                  <c:v>1.0349999999999999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E70-4A07-913A-44109C839C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383872"/>
        <c:axId val="142570624"/>
      </c:lineChart>
      <c:catAx>
        <c:axId val="1363838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42570624"/>
        <c:crosses val="autoZero"/>
        <c:auto val="1"/>
        <c:lblAlgn val="ctr"/>
        <c:lblOffset val="100"/>
        <c:noMultiLvlLbl val="0"/>
      </c:catAx>
      <c:valAx>
        <c:axId val="14257062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%" sourceLinked="1"/>
        <c:majorTickMark val="out"/>
        <c:minorTickMark val="none"/>
        <c:tickLblPos val="nextTo"/>
        <c:crossAx val="136383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9538331547737325"/>
          <c:w val="0.86196671044334061"/>
          <c:h val="0.60709635359085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40607632456465E-3"/>
                  <c:y val="0.300968545797638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ED-48E3-9D25-854856E05566}"/>
                </c:ext>
              </c:extLst>
            </c:dLbl>
            <c:dLbl>
              <c:idx val="1"/>
              <c:layout>
                <c:manualLayout>
                  <c:x val="0"/>
                  <c:y val="0.4409256639773644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ED-48E3-9D25-854856E05566}"/>
                </c:ext>
              </c:extLst>
            </c:dLbl>
            <c:dLbl>
              <c:idx val="2"/>
              <c:layout>
                <c:manualLayout>
                  <c:x val="4.4458577542571907E-3"/>
                  <c:y val="0.263643398100251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ED-48E3-9D25-854856E05566}"/>
                </c:ext>
              </c:extLst>
            </c:dLbl>
            <c:dLbl>
              <c:idx val="3"/>
              <c:layout>
                <c:manualLayout>
                  <c:x val="7.4099185175028372E-3"/>
                  <c:y val="0.2922638389586977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ED-48E3-9D25-854856E05566}"/>
                </c:ext>
              </c:extLst>
            </c:dLbl>
            <c:dLbl>
              <c:idx val="4"/>
              <c:layout>
                <c:manualLayout>
                  <c:x val="2.9638273726343674E-3"/>
                  <c:y val="0.214691141026313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ED-48E3-9D25-854856E0556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294.7</c:v>
                </c:pt>
                <c:pt idx="1">
                  <c:v>387.97</c:v>
                </c:pt>
                <c:pt idx="2">
                  <c:v>270.02</c:v>
                </c:pt>
                <c:pt idx="3">
                  <c:v>298.24</c:v>
                </c:pt>
                <c:pt idx="4">
                  <c:v>255.26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4ED-48E3-9D25-854856E05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19199616"/>
        <c:axId val="11920115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34511177951573E-2"/>
                  <c:y val="-7.8086658698800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ED-48E3-9D25-854856E05566}"/>
                </c:ext>
              </c:extLst>
            </c:dLbl>
            <c:dLbl>
              <c:idx val="1"/>
              <c:layout>
                <c:manualLayout>
                  <c:x val="-4.8358651352352726E-2"/>
                  <c:y val="-8.0580400268320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ED-48E3-9D25-854856E05566}"/>
                </c:ext>
              </c:extLst>
            </c:dLbl>
            <c:dLbl>
              <c:idx val="2"/>
              <c:layout>
                <c:manualLayout>
                  <c:x val="-4.1124797789220492E-2"/>
                  <c:y val="-0.144041452335208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ED-48E3-9D25-854856E05566}"/>
                </c:ext>
              </c:extLst>
            </c:dLbl>
            <c:dLbl>
              <c:idx val="3"/>
              <c:layout>
                <c:manualLayout>
                  <c:x val="-4.8535211349785425E-2"/>
                  <c:y val="-7.3841126570553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ED-48E3-9D25-854856E05566}"/>
                </c:ext>
              </c:extLst>
            </c:dLbl>
            <c:dLbl>
              <c:idx val="4"/>
              <c:layout>
                <c:manualLayout>
                  <c:x val="-3.2232527066017452E-2"/>
                  <c:y val="-8.1657457629683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4ED-48E3-9D25-854856E05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131.64913471326773</c:v>
                </c:pt>
                <c:pt idx="2">
                  <c:v>69.598164806557193</c:v>
                </c:pt>
                <c:pt idx="3">
                  <c:v>110.45107769794831</c:v>
                </c:pt>
                <c:pt idx="4">
                  <c:v>85.588787553648061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C4ED-48E3-9D25-854856E05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830208"/>
        <c:axId val="118831744"/>
      </c:lineChart>
      <c:catAx>
        <c:axId val="11919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4" b="1" normalizeH="0" baseline="0"/>
            </a:pPr>
            <a:endParaRPr lang="ru-RU"/>
          </a:p>
        </c:txPr>
        <c:crossAx val="119201152"/>
        <c:crosses val="autoZero"/>
        <c:auto val="1"/>
        <c:lblAlgn val="ctr"/>
        <c:lblOffset val="100"/>
        <c:noMultiLvlLbl val="0"/>
      </c:catAx>
      <c:valAx>
        <c:axId val="119201152"/>
        <c:scaling>
          <c:orientation val="minMax"/>
          <c:max val="400"/>
          <c:min val="0"/>
        </c:scaling>
        <c:delete val="0"/>
        <c:axPos val="l"/>
        <c:majorGridlines>
          <c:spPr>
            <a:ln w="6314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19199616"/>
        <c:crosses val="autoZero"/>
        <c:crossBetween val="between"/>
      </c:valAx>
      <c:catAx>
        <c:axId val="11883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831744"/>
        <c:crosses val="autoZero"/>
        <c:auto val="1"/>
        <c:lblAlgn val="ctr"/>
        <c:lblOffset val="100"/>
        <c:noMultiLvlLbl val="0"/>
      </c:catAx>
      <c:valAx>
        <c:axId val="118831744"/>
        <c:scaling>
          <c:orientation val="minMax"/>
          <c:max val="14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600"/>
            </a:pPr>
            <a:endParaRPr lang="ru-RU"/>
          </a:p>
        </c:txPr>
        <c:crossAx val="118830208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662046563833945E-2"/>
          <c:y val="0.15724101389146808"/>
          <c:w val="0.86196671044334061"/>
          <c:h val="0.59787637463678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442588844860915E-3"/>
                  <c:y val="0.188750583037740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1.2233352040498177E-4"/>
                  <c:y val="0.28734801806094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2.8832842978860902E-3"/>
                  <c:y val="0.375568125484147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2.8339654087515521E-3"/>
                  <c:y val="0.3704820442694231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358678707278E-3"/>
                  <c:y val="0.371011214703748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20.119</c:v>
                </c:pt>
                <c:pt idx="1">
                  <c:v>26.8</c:v>
                </c:pt>
                <c:pt idx="2">
                  <c:v>32.125</c:v>
                </c:pt>
                <c:pt idx="3">
                  <c:v>32.125</c:v>
                </c:pt>
                <c:pt idx="4">
                  <c:v>32.125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18489856"/>
        <c:axId val="11849139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107524638711232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7.4677832292585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3.6980890347669826E-2"/>
                  <c:y val="-0.104096365347877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0.173957624691078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2614354631157064E-2"/>
                  <c:y val="-0.173259009807856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133.20741587554053</c:v>
                </c:pt>
                <c:pt idx="2">
                  <c:v>119.86940298507463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517760"/>
        <c:axId val="118519296"/>
      </c:lineChart>
      <c:catAx>
        <c:axId val="118489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118491392"/>
        <c:crosses val="autoZero"/>
        <c:auto val="1"/>
        <c:lblAlgn val="ctr"/>
        <c:lblOffset val="100"/>
        <c:noMultiLvlLbl val="0"/>
      </c:catAx>
      <c:valAx>
        <c:axId val="118491392"/>
        <c:scaling>
          <c:orientation val="minMax"/>
          <c:max val="35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18489856"/>
        <c:crosses val="autoZero"/>
        <c:crossBetween val="between"/>
      </c:valAx>
      <c:catAx>
        <c:axId val="118517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519296"/>
        <c:crosses val="autoZero"/>
        <c:auto val="1"/>
        <c:lblAlgn val="ctr"/>
        <c:lblOffset val="100"/>
        <c:noMultiLvlLbl val="0"/>
      </c:catAx>
      <c:valAx>
        <c:axId val="118519296"/>
        <c:scaling>
          <c:orientation val="minMax"/>
          <c:max val="14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18517760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676489264927928"/>
          <c:y val="1.7757229311683498E-2"/>
          <c:w val="0.66323510735072078"/>
          <c:h val="0.52950529477700436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Прочие доходы (соцнайм, доходы от размещения НТО, плата по соглашениям об установлении сервитута, прибыль МУП)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год, первонач. бюджет</c:v>
                </c:pt>
                <c:pt idx="1">
                  <c:v>2022 год, уточн бюджет</c:v>
                </c:pt>
                <c:pt idx="2">
                  <c:v>2023 год, утвержденный бюджет
</c:v>
                </c:pt>
                <c:pt idx="3">
                  <c:v>2024 год, утвержденный бюджет
</c:v>
                </c:pt>
                <c:pt idx="4">
                  <c:v>2025 год, утвержденный бюджет
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6.7</c:v>
                </c:pt>
                <c:pt idx="1">
                  <c:v>7.3</c:v>
                </c:pt>
                <c:pt idx="2">
                  <c:v>6.5</c:v>
                </c:pt>
                <c:pt idx="3">
                  <c:v>6.5</c:v>
                </c:pt>
                <c:pt idx="4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27-4EA6-8AC4-6DF542C7570D}"/>
            </c:ext>
          </c:extLst>
        </c:ser>
        <c:ser>
          <c:idx val="3"/>
          <c:order val="1"/>
          <c:tx>
            <c:strRef>
              <c:f>Лист1!$D$1</c:f>
              <c:strCache>
                <c:ptCount val="1"/>
                <c:pt idx="0">
                  <c:v>Аренда имущества</c:v>
                </c:pt>
              </c:strCache>
            </c:strRef>
          </c:tx>
          <c:spPr>
            <a:solidFill>
              <a:srgbClr val="660033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год, первонач. бюджет</c:v>
                </c:pt>
                <c:pt idx="1">
                  <c:v>2022 год, уточн бюджет</c:v>
                </c:pt>
                <c:pt idx="2">
                  <c:v>2023 год, утвержденный бюджет
</c:v>
                </c:pt>
                <c:pt idx="3">
                  <c:v>2024 год, утвержденный бюджет
</c:v>
                </c:pt>
                <c:pt idx="4">
                  <c:v>2025 год, утвержденный бюджет
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16.5</c:v>
                </c:pt>
                <c:pt idx="1">
                  <c:v>21.2</c:v>
                </c:pt>
                <c:pt idx="2">
                  <c:v>19.8</c:v>
                </c:pt>
                <c:pt idx="3">
                  <c:v>19.8</c:v>
                </c:pt>
                <c:pt idx="4">
                  <c:v>19.8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27-4EA6-8AC4-6DF542C7570D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Аренда земли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год, первонач. бюджет</c:v>
                </c:pt>
                <c:pt idx="1">
                  <c:v>2022 год, уточн бюджет</c:v>
                </c:pt>
                <c:pt idx="2">
                  <c:v>2023 год, утвержденный бюджет
</c:v>
                </c:pt>
                <c:pt idx="3">
                  <c:v>2024 год, утвержденный бюджет
</c:v>
                </c:pt>
                <c:pt idx="4">
                  <c:v>2025 год, утвержденный бюджет
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78.2</c:v>
                </c:pt>
                <c:pt idx="1">
                  <c:v>78.3</c:v>
                </c:pt>
                <c:pt idx="2">
                  <c:v>76.099999999999994</c:v>
                </c:pt>
                <c:pt idx="3">
                  <c:v>76.099999999999994</c:v>
                </c:pt>
                <c:pt idx="4">
                  <c:v>76.099999999999994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27-4EA6-8AC4-6DF542C75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166445056"/>
        <c:axId val="166446592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2022 год, первонач. бюджет</c:v>
                </c:pt>
                <c:pt idx="1">
                  <c:v>2022 год, уточн бюджет</c:v>
                </c:pt>
                <c:pt idx="2">
                  <c:v>2023 год, утвержденный бюджет
</c:v>
                </c:pt>
                <c:pt idx="3">
                  <c:v>2024 год, утвержденный бюджет
</c:v>
                </c:pt>
                <c:pt idx="4">
                  <c:v>2025 год, утвержденный бюджет
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101.4</c:v>
                </c:pt>
                <c:pt idx="1">
                  <c:v>106.8</c:v>
                </c:pt>
                <c:pt idx="2">
                  <c:v>102.39999999999999</c:v>
                </c:pt>
                <c:pt idx="3">
                  <c:v>102.39999999999999</c:v>
                </c:pt>
                <c:pt idx="4">
                  <c:v>102.39999999999999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127-4EA6-8AC4-6DF542C75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445056"/>
        <c:axId val="166446592"/>
      </c:lineChart>
      <c:catAx>
        <c:axId val="166445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6446592"/>
        <c:crosses val="autoZero"/>
        <c:auto val="1"/>
        <c:lblAlgn val="ctr"/>
        <c:lblOffset val="100"/>
        <c:noMultiLvlLbl val="0"/>
      </c:catAx>
      <c:valAx>
        <c:axId val="166446592"/>
        <c:scaling>
          <c:orientation val="minMax"/>
          <c:max val="13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1664450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77708261983749"/>
          <c:y val="6.5464059856996049E-2"/>
          <c:w val="0.69622291738016251"/>
          <c:h val="0.3840581021251263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Плата за увеличение площади земельных участков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утвержденный бюджет
</c:v>
                </c:pt>
                <c:pt idx="3">
                  <c:v>2024 год утвержденный бюджет
</c:v>
                </c:pt>
                <c:pt idx="4">
                  <c:v>2025 год утвержденный бюджет
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21.9</c:v>
                </c:pt>
                <c:pt idx="1">
                  <c:v>21.2</c:v>
                </c:pt>
                <c:pt idx="2">
                  <c:v>25.2</c:v>
                </c:pt>
                <c:pt idx="3">
                  <c:v>25.2</c:v>
                </c:pt>
                <c:pt idx="4">
                  <c:v>25.2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96-4A1E-9577-21CDD23F975A}"/>
            </c:ext>
          </c:extLst>
        </c:ser>
        <c:ser>
          <c:idx val="0"/>
          <c:order val="1"/>
          <c:tx>
            <c:strRef>
              <c:f>Лист1!$D$1</c:f>
              <c:strCache>
                <c:ptCount val="1"/>
                <c:pt idx="0">
                  <c:v>Продажа имущества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утвержденный бюджет
</c:v>
                </c:pt>
                <c:pt idx="3">
                  <c:v>2024 год утвержденный бюджет
</c:v>
                </c:pt>
                <c:pt idx="4">
                  <c:v>2025 год утвержденный бюджет
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1.6</c:v>
                </c:pt>
                <c:pt idx="1">
                  <c:v>10.8</c:v>
                </c:pt>
                <c:pt idx="2">
                  <c:v>14.16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96-4A1E-9577-21CDD23F975A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Продажа земли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утвержденный бюджет
</c:v>
                </c:pt>
                <c:pt idx="3">
                  <c:v>2024 год утвержденный бюджет
</c:v>
                </c:pt>
                <c:pt idx="4">
                  <c:v>2025 год утвержденный бюджет
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53.1</c:v>
                </c:pt>
                <c:pt idx="1">
                  <c:v>69.599999999999994</c:v>
                </c:pt>
                <c:pt idx="2">
                  <c:v>63.2</c:v>
                </c:pt>
                <c:pt idx="3" formatCode="0.0">
                  <c:v>106.15</c:v>
                </c:pt>
                <c:pt idx="4">
                  <c:v>63.21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100"/>
        <c:axId val="120435840"/>
        <c:axId val="120681600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2038811721331259E-2"/>
                  <c:y val="-2.0436585739591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96-4A1E-9577-21CDD23F9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утвержденный бюджет
</c:v>
                </c:pt>
                <c:pt idx="3">
                  <c:v>2024 год утвержденный бюджет
</c:v>
                </c:pt>
                <c:pt idx="4">
                  <c:v>2025 год утвержденный бюджет
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76.599999999999994</c:v>
                </c:pt>
                <c:pt idx="1">
                  <c:v>101.6</c:v>
                </c:pt>
                <c:pt idx="2">
                  <c:v>102.56</c:v>
                </c:pt>
                <c:pt idx="3">
                  <c:v>131.35</c:v>
                </c:pt>
                <c:pt idx="4">
                  <c:v>88.41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435840"/>
        <c:axId val="120681600"/>
      </c:lineChart>
      <c:catAx>
        <c:axId val="120435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0681600"/>
        <c:crosses val="autoZero"/>
        <c:auto val="1"/>
        <c:lblAlgn val="ctr"/>
        <c:lblOffset val="100"/>
        <c:noMultiLvlLbl val="0"/>
      </c:catAx>
      <c:valAx>
        <c:axId val="120681600"/>
        <c:scaling>
          <c:orientation val="minMax"/>
          <c:max val="14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ru-RU"/>
          </a:p>
        </c:txPr>
        <c:crossAx val="12043584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539897275268083"/>
          <c:y val="6.7497494562813024E-2"/>
          <c:w val="0.69622291738016251"/>
          <c:h val="0.3840581021251263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утвержденный бюджет
</c:v>
                </c:pt>
                <c:pt idx="3">
                  <c:v>2024 год утвержденный бюджет
</c:v>
                </c:pt>
                <c:pt idx="4">
                  <c:v>2025 год утвержденный бюджет
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530.77300000000002</c:v>
                </c:pt>
                <c:pt idx="1">
                  <c:v>530.79999999999995</c:v>
                </c:pt>
                <c:pt idx="2">
                  <c:v>569.34799999999996</c:v>
                </c:pt>
                <c:pt idx="3">
                  <c:v>422.99</c:v>
                </c:pt>
                <c:pt idx="4">
                  <c:v>467.75700000000001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96-4A1E-9577-21CDD23F975A}"/>
            </c:ext>
          </c:extLst>
        </c:ser>
        <c:ser>
          <c:idx val="0"/>
          <c:order val="1"/>
          <c:tx>
            <c:strRef>
              <c:f>Лист1!$E$1</c:f>
              <c:strCache>
                <c:ptCount val="1"/>
                <c:pt idx="0">
                  <c:v>Дотация на выравнивание бюджетной обеспеченности сельских  поселений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утвержденный бюджет
</c:v>
                </c:pt>
                <c:pt idx="3">
                  <c:v>2024 год утвержденный бюджет
</c:v>
                </c:pt>
                <c:pt idx="4">
                  <c:v>2025 год утвержденный бюджет
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50.152000000000001</c:v>
                </c:pt>
                <c:pt idx="1">
                  <c:v>50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96-4A1E-9577-21CDD23F975A}"/>
            </c:ext>
          </c:extLst>
        </c:ser>
        <c:ser>
          <c:idx val="2"/>
          <c:order val="2"/>
          <c:tx>
            <c:strRef>
              <c:f>Лист1!$F$1</c:f>
              <c:strCache>
                <c:ptCount val="1"/>
                <c:pt idx="0">
                  <c:v>Дотация на сбалансированность бюджетов</c:v>
                </c:pt>
              </c:strCache>
            </c:strRef>
          </c:tx>
          <c:spPr>
            <a:solidFill>
              <a:srgbClr val="FFCC66"/>
            </a:solidFill>
            <a:ln w="28575">
              <a:noFill/>
            </a:ln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утвержденный бюджет
</c:v>
                </c:pt>
                <c:pt idx="3">
                  <c:v>2024 год утвержденный бюджет
</c:v>
                </c:pt>
                <c:pt idx="4">
                  <c:v>2025 год утвержденный бюджет
</c:v>
                </c:pt>
              </c:strCache>
            </c:strRef>
          </c:cat>
          <c:val>
            <c:numRef>
              <c:f>Лист1!$F$2:$F$6</c:f>
              <c:numCache>
                <c:formatCode>0.0</c:formatCode>
                <c:ptCount val="5"/>
                <c:pt idx="0">
                  <c:v>35.979999999999997</c:v>
                </c:pt>
                <c:pt idx="1">
                  <c:v>35.979999999999997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Дотация к росту доходов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утвержденный бюджет
</c:v>
                </c:pt>
                <c:pt idx="3">
                  <c:v>2024 год утвержденный бюджет
</c:v>
                </c:pt>
                <c:pt idx="4">
                  <c:v>2025 год утвержденный бюджет
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26.46</c:v>
                </c:pt>
                <c:pt idx="1">
                  <c:v>26.5</c:v>
                </c:pt>
                <c:pt idx="2">
                  <c:v>7.6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166286080"/>
        <c:axId val="166287616"/>
      </c:barChart>
      <c:lineChart>
        <c:grouping val="standard"/>
        <c:varyColors val="0"/>
        <c:ser>
          <c:idx val="1"/>
          <c:order val="4"/>
          <c:tx>
            <c:strRef>
              <c:f>Лист1!$G$1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2038811721331259E-2"/>
                  <c:y val="-2.0436585739591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2022 год первонач бюджет</c:v>
                </c:pt>
                <c:pt idx="1">
                  <c:v>2022 год уточ. бюджет</c:v>
                </c:pt>
                <c:pt idx="2">
                  <c:v>2023 год утвержденный бюджет
</c:v>
                </c:pt>
                <c:pt idx="3">
                  <c:v>2024 год утвержденный бюджет
</c:v>
                </c:pt>
                <c:pt idx="4">
                  <c:v>2025 год утвержденный бюджет
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643.36500000000012</c:v>
                </c:pt>
                <c:pt idx="1">
                  <c:v>643.28</c:v>
                </c:pt>
                <c:pt idx="2">
                  <c:v>576.94799999999998</c:v>
                </c:pt>
                <c:pt idx="3">
                  <c:v>422.99</c:v>
                </c:pt>
                <c:pt idx="4">
                  <c:v>467.75700000000001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286080"/>
        <c:axId val="166287616"/>
      </c:lineChart>
      <c:catAx>
        <c:axId val="166286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6287616"/>
        <c:crosses val="autoZero"/>
        <c:auto val="1"/>
        <c:lblAlgn val="ctr"/>
        <c:lblOffset val="100"/>
        <c:noMultiLvlLbl val="0"/>
      </c:catAx>
      <c:valAx>
        <c:axId val="166287616"/>
        <c:scaling>
          <c:orientation val="minMax"/>
          <c:max val="65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1662860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63733258655945"/>
          <c:y val="4.7126422904218437E-2"/>
          <c:w val="0.8619667104433406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1"/>
              <c:layout>
                <c:manualLayout>
                  <c:x val="4.2987638628082794E-3"/>
                  <c:y val="0.325792484754546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5775.1</c:v>
                </c:pt>
                <c:pt idx="1">
                  <c:v>6549</c:v>
                </c:pt>
                <c:pt idx="2">
                  <c:v>5773.6</c:v>
                </c:pt>
                <c:pt idx="3">
                  <c:v>5676</c:v>
                </c:pt>
                <c:pt idx="4">
                  <c:v>5643.5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67997440"/>
        <c:axId val="16799897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6-47E2-8910-ABACB6CBE8A2}"/>
                </c:ext>
              </c:extLst>
            </c:dLbl>
            <c:dLbl>
              <c:idx val="1"/>
              <c:layout>
                <c:manualLayout>
                  <c:x val="-4.7240028937157341E-2"/>
                  <c:y val="-3.6045404745981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6-47E2-8910-ABACB6CBE8A2}"/>
                </c:ext>
              </c:extLst>
            </c:dLbl>
            <c:dLbl>
              <c:idx val="2"/>
              <c:layout>
                <c:manualLayout>
                  <c:x val="-3.6383676747399556E-2"/>
                  <c:y val="-5.04186091792186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6-47E2-8910-ABACB6CBE8A2}"/>
                </c:ext>
              </c:extLst>
            </c:dLbl>
            <c:dLbl>
              <c:idx val="3"/>
              <c:layout>
                <c:manualLayout>
                  <c:x val="-3.9642445583520286E-2"/>
                  <c:y val="-6.2360488027283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76-47E2-8910-ABACB6CBE8A2}"/>
                </c:ext>
              </c:extLst>
            </c:dLbl>
            <c:dLbl>
              <c:idx val="4"/>
              <c:layout>
                <c:manualLayout>
                  <c:x val="-3.9826411176424992E-2"/>
                  <c:y val="-5.1098356819792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76-47E2-8910-ABACB6CBE8A2}"/>
                </c:ext>
              </c:extLst>
            </c:dLbl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113.40063375525963</c:v>
                </c:pt>
                <c:pt idx="2">
                  <c:v>99.974026423784863</c:v>
                </c:pt>
                <c:pt idx="3">
                  <c:v>98.284012398053704</c:v>
                </c:pt>
                <c:pt idx="4">
                  <c:v>97.721251580059203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000512"/>
        <c:axId val="168018688"/>
      </c:lineChart>
      <c:catAx>
        <c:axId val="16799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71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7998976"/>
        <c:crosses val="autoZero"/>
        <c:auto val="1"/>
        <c:lblAlgn val="ctr"/>
        <c:lblOffset val="100"/>
        <c:noMultiLvlLbl val="0"/>
      </c:catAx>
      <c:valAx>
        <c:axId val="167998976"/>
        <c:scaling>
          <c:orientation val="minMax"/>
          <c:max val="7000"/>
          <c:min val="0"/>
        </c:scaling>
        <c:delete val="0"/>
        <c:axPos val="l"/>
        <c:majorGridlines>
          <c:spPr>
            <a:ln w="60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7997440"/>
        <c:crosses val="autoZero"/>
        <c:crossBetween val="between"/>
        <c:majorUnit val="1000"/>
      </c:valAx>
      <c:catAx>
        <c:axId val="168000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018688"/>
        <c:crosses val="autoZero"/>
        <c:auto val="1"/>
        <c:lblAlgn val="ctr"/>
        <c:lblOffset val="100"/>
        <c:noMultiLvlLbl val="0"/>
      </c:catAx>
      <c:valAx>
        <c:axId val="16801868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8000512"/>
        <c:crosses val="max"/>
        <c:crossBetween val="between"/>
      </c:valAx>
      <c:spPr>
        <a:noFill/>
        <a:ln w="24819">
          <a:noFill/>
        </a:ln>
      </c:spPr>
    </c:plotArea>
    <c:plotVisOnly val="1"/>
    <c:dispBlanksAs val="gap"/>
    <c:showDLblsOverMax val="0"/>
  </c:chart>
  <c:txPr>
    <a:bodyPr/>
    <a:lstStyle/>
    <a:p>
      <a:pPr>
        <a:defRPr sz="171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93648253937758"/>
          <c:y val="0.24621859559301423"/>
          <c:w val="0.71970521222018424"/>
          <c:h val="0.69713833268506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64A-4C9A-9834-C2B06E81065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64A-4C9A-9834-C2B06E81065A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64A-4C9A-9834-C2B06E81065A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64A-4C9A-9834-C2B06E81065A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64A-4C9A-9834-C2B06E81065A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64A-4C9A-9834-C2B06E81065A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A64A-4C9A-9834-C2B06E81065A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64A-4C9A-9834-C2B06E81065A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A64A-4C9A-9834-C2B06E81065A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A64A-4C9A-9834-C2B06E81065A}"/>
              </c:ext>
            </c:extLst>
          </c:dPt>
          <c:dLbls>
            <c:dLbl>
              <c:idx val="0"/>
              <c:layout>
                <c:manualLayout>
                  <c:x val="0.19899568024831818"/>
                  <c:y val="-0.18274358160598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A-4C9A-9834-C2B06E81065A}"/>
                </c:ext>
              </c:extLst>
            </c:dLbl>
            <c:dLbl>
              <c:idx val="1"/>
              <c:layout>
                <c:manualLayout>
                  <c:x val="0.11809360562678427"/>
                  <c:y val="-6.664136460242495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4A-4C9A-9834-C2B06E81065A}"/>
                </c:ext>
              </c:extLst>
            </c:dLbl>
            <c:dLbl>
              <c:idx val="2"/>
              <c:layout>
                <c:manualLayout>
                  <c:x val="0.11149390161532896"/>
                  <c:y val="2.37982465746464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4A-4C9A-9834-C2B06E81065A}"/>
                </c:ext>
              </c:extLst>
            </c:dLbl>
            <c:dLbl>
              <c:idx val="3"/>
              <c:layout>
                <c:manualLayout>
                  <c:x val="-0.21304799157063045"/>
                  <c:y val="-1.64618668573816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4A-4C9A-9834-C2B06E81065A}"/>
                </c:ext>
              </c:extLst>
            </c:dLbl>
            <c:dLbl>
              <c:idx val="4"/>
              <c:layout>
                <c:manualLayout>
                  <c:x val="-8.5899057699754741E-2"/>
                  <c:y val="3.54357205997744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4A-4C9A-9834-C2B06E81065A}"/>
                </c:ext>
              </c:extLst>
            </c:dLbl>
            <c:dLbl>
              <c:idx val="5"/>
              <c:layout>
                <c:manualLayout>
                  <c:x val="-0.10423341668642926"/>
                  <c:y val="-1.81075916393100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64A-4C9A-9834-C2B06E81065A}"/>
                </c:ext>
              </c:extLst>
            </c:dLbl>
            <c:dLbl>
              <c:idx val="6"/>
              <c:layout>
                <c:manualLayout>
                  <c:x val="-0.19928182252094584"/>
                  <c:y val="-0.118717169946151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4A-4C9A-9834-C2B06E81065A}"/>
                </c:ext>
              </c:extLst>
            </c:dLbl>
            <c:dLbl>
              <c:idx val="7"/>
              <c:layout>
                <c:manualLayout>
                  <c:x val="-6.3758334058795427E-2"/>
                  <c:y val="-0.184958795293277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4A-4C9A-9834-C2B06E81065A}"/>
                </c:ext>
              </c:extLst>
            </c:dLbl>
            <c:dLbl>
              <c:idx val="8"/>
              <c:layout>
                <c:manualLayout>
                  <c:x val="4.0052353349083365E-2"/>
                  <c:y val="-0.128943335372766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64A-4C9A-9834-C2B06E81065A}"/>
                </c:ext>
              </c:extLst>
            </c:dLbl>
            <c:dLbl>
              <c:idx val="9"/>
              <c:layout>
                <c:manualLayout>
                  <c:x val="0.18072448149471212"/>
                  <c:y val="-0.201830409321834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64A-4C9A-9834-C2B06E8106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 - 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содержание и ремонт дорог</c:v>
                </c:pt>
                <c:pt idx="6">
                  <c:v>национальная безопасность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прочие расходы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 formatCode="0.0">
                  <c:v>642.70000000000005</c:v>
                </c:pt>
                <c:pt idx="1">
                  <c:v>108.8</c:v>
                </c:pt>
                <c:pt idx="2" formatCode="0.0">
                  <c:v>548.5</c:v>
                </c:pt>
                <c:pt idx="3">
                  <c:v>3173.2</c:v>
                </c:pt>
                <c:pt idx="4" formatCode="0.0">
                  <c:v>248.3</c:v>
                </c:pt>
                <c:pt idx="5" formatCode="0.0">
                  <c:v>669.5</c:v>
                </c:pt>
                <c:pt idx="6" formatCode="0.0">
                  <c:v>80</c:v>
                </c:pt>
                <c:pt idx="7" formatCode="0.0">
                  <c:v>91.6</c:v>
                </c:pt>
                <c:pt idx="8">
                  <c:v>171.6</c:v>
                </c:pt>
                <c:pt idx="9">
                  <c:v>39.4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64A-4C9A-9834-C2B06E8106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общегосударст - 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содержание и ремонт дорог</c:v>
                </c:pt>
                <c:pt idx="6">
                  <c:v>национальная безопасность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прочие расходы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11.131702923652487</c:v>
                </c:pt>
                <c:pt idx="1">
                  <c:v>1.884439517805182</c:v>
                </c:pt>
                <c:pt idx="2">
                  <c:v>9.5001385617292495</c:v>
                </c:pt>
                <c:pt idx="3">
                  <c:v>54.960509907163633</c:v>
                </c:pt>
                <c:pt idx="4">
                  <c:v>4.3006096716087017</c:v>
                </c:pt>
                <c:pt idx="5">
                  <c:v>11.595884716641262</c:v>
                </c:pt>
                <c:pt idx="6">
                  <c:v>1.3856172925038104</c:v>
                </c:pt>
                <c:pt idx="7">
                  <c:v>1.5865317999168627</c:v>
                </c:pt>
                <c:pt idx="8">
                  <c:v>2.9721490924206733</c:v>
                </c:pt>
                <c:pt idx="9">
                  <c:v>0.68241651655812663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C8DB-4B7A-AFE5-DEA2A1778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10" b="0" i="0" u="none" strike="noStrike" baseline="0">
          <a:solidFill>
            <a:srgbClr val="000000"/>
          </a:solidFill>
          <a:latin typeface="Georgia"/>
          <a:ea typeface="Georgia"/>
          <a:cs typeface="Georgia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899691667000357E-2"/>
          <c:y val="0.22050725496777451"/>
          <c:w val="0.86196671044334061"/>
          <c:h val="0.5133257298848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3333.3</c:v>
                </c:pt>
                <c:pt idx="1">
                  <c:v>3735.6</c:v>
                </c:pt>
                <c:pt idx="2">
                  <c:v>3037.7</c:v>
                </c:pt>
                <c:pt idx="3">
                  <c:v>3213.2</c:v>
                </c:pt>
                <c:pt idx="4">
                  <c:v>3076.3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1231488"/>
        <c:axId val="19123302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07769857402E-2"/>
                  <c:y val="-0.1216681344940460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17076346289E-2"/>
                  <c:y val="-0.130528602618070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5952631740831E-2"/>
                  <c:y val="-0.1139329793097926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4.2646289877125265E-2"/>
                  <c:y val="-0.108642257107928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3.9065379015133447E-2"/>
                  <c:y val="-0.1109746784380263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112.06912069120692</c:v>
                </c:pt>
                <c:pt idx="2">
                  <c:v>91.1</c:v>
                </c:pt>
                <c:pt idx="3">
                  <c:v>96.4</c:v>
                </c:pt>
                <c:pt idx="4">
                  <c:v>90.8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399040"/>
        <c:axId val="191400576"/>
      </c:lineChart>
      <c:catAx>
        <c:axId val="19123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1233024"/>
        <c:crosses val="autoZero"/>
        <c:auto val="1"/>
        <c:lblAlgn val="ctr"/>
        <c:lblOffset val="100"/>
        <c:noMultiLvlLbl val="0"/>
      </c:catAx>
      <c:valAx>
        <c:axId val="191233024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title>
          <c:tx>
            <c:rich>
              <a:bodyPr rot="0" vert="horz"/>
              <a:lstStyle/>
              <a:p>
                <a:pPr>
                  <a:defRPr sz="1400" b="1"/>
                </a:pPr>
                <a:r>
                  <a:rPr lang="ru-RU" sz="1400" b="1" dirty="0" smtClean="0"/>
                  <a:t>млн</a:t>
                </a:r>
                <a:r>
                  <a:rPr lang="ru-RU" sz="1400" b="1" baseline="0" dirty="0" smtClean="0"/>
                  <a:t> руб.</a:t>
                </a:r>
                <a:endParaRPr lang="ru-RU" sz="1400" b="1" dirty="0"/>
              </a:p>
            </c:rich>
          </c:tx>
          <c:layout>
            <c:manualLayout>
              <c:xMode val="edge"/>
              <c:yMode val="edge"/>
              <c:x val="0"/>
              <c:y val="0.1413252171717327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1231488"/>
        <c:crosses val="autoZero"/>
        <c:crossBetween val="between"/>
        <c:majorUnit val="500"/>
      </c:valAx>
      <c:catAx>
        <c:axId val="191399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400576"/>
        <c:crosses val="autoZero"/>
        <c:auto val="1"/>
        <c:lblAlgn val="ctr"/>
        <c:lblOffset val="100"/>
        <c:noMultiLvlLbl val="0"/>
      </c:catAx>
      <c:valAx>
        <c:axId val="191400576"/>
        <c:scaling>
          <c:orientation val="minMax"/>
          <c:max val="15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139904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49473233554E-2"/>
          <c:y val="0.12283357404732807"/>
          <c:w val="0.88695204363803848"/>
          <c:h val="0.50733494889456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186.5</c:v>
                </c:pt>
                <c:pt idx="1">
                  <c:v>115.9</c:v>
                </c:pt>
                <c:pt idx="2">
                  <c:v>82.8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0252544"/>
        <c:axId val="19025408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5461964556E-2"/>
                  <c:y val="-0.1273908363999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6.1893153463945791E-2"/>
                  <c:y val="-0.1047227391400955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62,2%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115785806990567E-2"/>
                  <c:y val="-9.524150094433951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44,4%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62.2</c:v>
                </c:pt>
                <c:pt idx="2">
                  <c:v>44.4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268160"/>
        <c:axId val="190269696"/>
      </c:lineChart>
      <c:catAx>
        <c:axId val="19025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0254080"/>
        <c:crosses val="autoZero"/>
        <c:auto val="1"/>
        <c:lblAlgn val="ctr"/>
        <c:lblOffset val="100"/>
        <c:noMultiLvlLbl val="0"/>
      </c:catAx>
      <c:valAx>
        <c:axId val="190254080"/>
        <c:scaling>
          <c:orientation val="minMax"/>
          <c:max val="40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0252544"/>
        <c:crosses val="autoZero"/>
        <c:crossBetween val="between"/>
        <c:majorUnit val="110"/>
      </c:valAx>
      <c:catAx>
        <c:axId val="190268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0269696"/>
        <c:crosses val="autoZero"/>
        <c:auto val="1"/>
        <c:lblAlgn val="ctr"/>
        <c:lblOffset val="100"/>
        <c:noMultiLvlLbl val="0"/>
      </c:catAx>
      <c:valAx>
        <c:axId val="190269696"/>
        <c:scaling>
          <c:orientation val="minMax"/>
          <c:max val="150"/>
          <c:min val="0"/>
        </c:scaling>
        <c:delete val="0"/>
        <c:axPos val="r"/>
        <c:numFmt formatCode="0.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026816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27078781369971239"/>
          <c:w val="0.89430065784562929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364.5</c:v>
                </c:pt>
                <c:pt idx="1">
                  <c:v>330.3</c:v>
                </c:pt>
                <c:pt idx="2">
                  <c:v>328.4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0810752"/>
        <c:axId val="19081664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1210565571337371E-2"/>
                  <c:y val="-8.5675665666777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70731800466E-2"/>
                  <c:y val="-9.13355306200546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8464515740789388E-2"/>
                  <c:y val="-0.101120554506289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98,4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90.6</c:v>
                </c:pt>
                <c:pt idx="2">
                  <c:v>90.1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818176"/>
        <c:axId val="190819712"/>
      </c:lineChart>
      <c:catAx>
        <c:axId val="190810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0816640"/>
        <c:crosses val="autoZero"/>
        <c:auto val="1"/>
        <c:lblAlgn val="ctr"/>
        <c:lblOffset val="100"/>
        <c:noMultiLvlLbl val="0"/>
      </c:catAx>
      <c:valAx>
        <c:axId val="190816640"/>
        <c:scaling>
          <c:orientation val="minMax"/>
          <c:max val="50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0810752"/>
        <c:crosses val="autoZero"/>
        <c:crossBetween val="between"/>
        <c:majorUnit val="110"/>
      </c:valAx>
      <c:catAx>
        <c:axId val="190818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0819712"/>
        <c:crosses val="autoZero"/>
        <c:auto val="1"/>
        <c:lblAlgn val="ctr"/>
        <c:lblOffset val="100"/>
        <c:noMultiLvlLbl val="0"/>
      </c:catAx>
      <c:valAx>
        <c:axId val="190819712"/>
        <c:scaling>
          <c:orientation val="minMax"/>
          <c:max val="13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081817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872327510922861E-2"/>
          <c:y val="0.10083270203059895"/>
          <c:w val="0.86684410006508095"/>
          <c:h val="0.501582030928344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 (с учетом доп. норматива по НДФЛ взамен дотации)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39270253335644E-3"/>
                  <c:y val="1.568650055170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7C-401E-98E4-D92E75C9BFBE}"/>
                </c:ext>
              </c:extLst>
            </c:dLbl>
            <c:dLbl>
              <c:idx val="1"/>
              <c:layout>
                <c:manualLayout>
                  <c:x val="-1.4139271827500884E-3"/>
                  <c:y val="2.44947948560930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7C-401E-98E4-D92E75C9BFBE}"/>
                </c:ext>
              </c:extLst>
            </c:dLbl>
            <c:dLbl>
              <c:idx val="2"/>
              <c:layout>
                <c:manualLayout>
                  <c:x val="2.8278540506671288E-3"/>
                  <c:y val="2.776901730867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7C-401E-98E4-D92E75C9BFBE}"/>
                </c:ext>
              </c:extLst>
            </c:dLbl>
            <c:dLbl>
              <c:idx val="3"/>
              <c:layout>
                <c:manualLayout>
                  <c:x val="-1.4139271827501921E-3"/>
                  <c:y val="2.69442743417023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7C-401E-98E4-D92E75C9BFBE}"/>
                </c:ext>
              </c:extLst>
            </c:dLbl>
            <c:dLbl>
              <c:idx val="4"/>
              <c:layout>
                <c:manualLayout>
                  <c:x val="-5.6557081013342576E-3"/>
                  <c:y val="2.35297508275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7C-401E-98E4-D92E75C9BFB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певоначальный бюджет</c:v>
                </c:pt>
                <c:pt idx="1">
                  <c:v>2022 год уточненный бюджет</c:v>
                </c:pt>
                <c:pt idx="2">
                  <c:v>2023 год утвержденный бюджет</c:v>
                </c:pt>
                <c:pt idx="3">
                  <c:v>2024 год утвержденный бюджет</c:v>
                </c:pt>
                <c:pt idx="4">
                  <c:v>2025 год утвержденный бюджет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2197.123</c:v>
                </c:pt>
                <c:pt idx="1">
                  <c:v>2306.0300000000002</c:v>
                </c:pt>
                <c:pt idx="2">
                  <c:v>2476.8000000000002</c:v>
                </c:pt>
                <c:pt idx="3">
                  <c:v>2514.8000000000002</c:v>
                </c:pt>
                <c:pt idx="4">
                  <c:v>2613.3000000000002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E8-46D5-90CA-BEC5378F263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дотации 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  <a:r>
                      <a:rPr lang="ru-RU"/>
                      <a:t>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77C-401E-98E4-D92E75C9BFBE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E8-46D5-90CA-BEC5378F263D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7C-401E-98E4-D92E75C9BFB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певоначальный бюджет</c:v>
                </c:pt>
                <c:pt idx="1">
                  <c:v>2022 год уточненный бюджет</c:v>
                </c:pt>
                <c:pt idx="2">
                  <c:v>2023 год утвержденный бюджет</c:v>
                </c:pt>
                <c:pt idx="3">
                  <c:v>2024 год утвержденный бюджет</c:v>
                </c:pt>
                <c:pt idx="4">
                  <c:v>2025 год утвержденный бюджет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62.4</c:v>
                </c:pt>
                <c:pt idx="1">
                  <c:v>62.4</c:v>
                </c:pt>
                <c:pt idx="2">
                  <c:v>7.6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6E8-46D5-90CA-BEC5378F263D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139270253335644E-3"/>
                  <c:y val="-2.90883714036330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E8-46D5-90CA-BEC5378F263D}"/>
                </c:ext>
              </c:extLst>
            </c:dLbl>
            <c:dLbl>
              <c:idx val="1"/>
              <c:layout>
                <c:manualLayout>
                  <c:x val="0"/>
                  <c:y val="1.12996327464962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E8-46D5-90CA-BEC5378F263D}"/>
                </c:ext>
              </c:extLst>
            </c:dLbl>
            <c:dLbl>
              <c:idx val="2"/>
              <c:layout>
                <c:manualLayout>
                  <c:x val="-4.2417810760006927E-3"/>
                  <c:y val="-3.46358755619966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E8-46D5-90CA-BEC5378F263D}"/>
                </c:ext>
              </c:extLst>
            </c:dLbl>
            <c:dLbl>
              <c:idx val="3"/>
              <c:layout>
                <c:manualLayout>
                  <c:x val="-1.4139270253335644E-3"/>
                  <c:y val="2.64249600632401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E8-46D5-90CA-BEC5378F263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53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певоначальный бюджет</c:v>
                </c:pt>
                <c:pt idx="1">
                  <c:v>2022 год уточненный бюджет</c:v>
                </c:pt>
                <c:pt idx="2">
                  <c:v>2023 год утвержденный бюджет</c:v>
                </c:pt>
                <c:pt idx="3">
                  <c:v>2024 год утвержденный бюджет</c:v>
                </c:pt>
                <c:pt idx="4">
                  <c:v>2025 год утвержденный бюджет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3291</c:v>
                </c:pt>
                <c:pt idx="1">
                  <c:v>3744.8</c:v>
                </c:pt>
                <c:pt idx="2">
                  <c:v>3094.5</c:v>
                </c:pt>
                <c:pt idx="3">
                  <c:v>3161.2</c:v>
                </c:pt>
                <c:pt idx="4">
                  <c:v>3030.2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6E8-46D5-90CA-BEC5378F2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2601600"/>
        <c:axId val="142763136"/>
      </c:barChart>
      <c:lineChart>
        <c:grouping val="standard"/>
        <c:varyColors val="0"/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550,5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113,2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578,9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7691758564501127E-2"/>
                  <c:y val="-4.968050592052174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5676,0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7C-401E-98E4-D92E75C9BFBE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643,5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2022 год певоначальный бюджет</c:v>
                </c:pt>
                <c:pt idx="1">
                  <c:v>2022 год уточненный бюджет</c:v>
                </c:pt>
                <c:pt idx="2">
                  <c:v>2023 год утвержденный бюджет</c:v>
                </c:pt>
                <c:pt idx="3">
                  <c:v>2024 год утвержденный бюджет</c:v>
                </c:pt>
                <c:pt idx="4">
                  <c:v>2025 год утвержденный бюджет</c:v>
                </c:pt>
              </c:strCache>
            </c:strRef>
          </c:cat>
          <c:val>
            <c:numRef>
              <c:f>Лист1!$B$5:$F$5</c:f>
              <c:numCache>
                <c:formatCode>0.0</c:formatCode>
                <c:ptCount val="5"/>
                <c:pt idx="0">
                  <c:v>5550.5230000000001</c:v>
                </c:pt>
                <c:pt idx="1">
                  <c:v>6113.2300000000005</c:v>
                </c:pt>
                <c:pt idx="2">
                  <c:v>5578.9</c:v>
                </c:pt>
                <c:pt idx="3">
                  <c:v>5676</c:v>
                </c:pt>
                <c:pt idx="4">
                  <c:v>5643.5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577C-401E-98E4-D92E75C9B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601600"/>
        <c:axId val="142763136"/>
      </c:lineChart>
      <c:catAx>
        <c:axId val="14260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2763136"/>
        <c:crosses val="autoZero"/>
        <c:auto val="1"/>
        <c:lblAlgn val="ctr"/>
        <c:lblOffset val="100"/>
        <c:noMultiLvlLbl val="0"/>
      </c:catAx>
      <c:valAx>
        <c:axId val="142763136"/>
        <c:scaling>
          <c:orientation val="minMax"/>
          <c:max val="6200"/>
          <c:min val="1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8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2601600"/>
        <c:crosses val="autoZero"/>
        <c:crossBetween val="between"/>
      </c:valAx>
      <c:spPr>
        <a:noFill/>
        <a:ln w="23321">
          <a:noFill/>
        </a:ln>
      </c:spPr>
    </c:plotArea>
    <c:legend>
      <c:legendPos val="b"/>
      <c:layout>
        <c:manualLayout>
          <c:xMode val="edge"/>
          <c:yMode val="edge"/>
          <c:x val="1.1539982516291332E-2"/>
          <c:y val="0.79660805158017822"/>
          <c:w val="0.9268857221871647"/>
          <c:h val="0.1301882791785379"/>
        </c:manualLayout>
      </c:layout>
      <c:overlay val="0"/>
      <c:txPr>
        <a:bodyPr/>
        <a:lstStyle/>
        <a:p>
          <a:pPr>
            <a:defRPr sz="1285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53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depthPercent val="6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4254943625559708E-2"/>
          <c:w val="1"/>
          <c:h val="0.8006955713183628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rgbClr val="3D7293"/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32</c:v>
                </c:pt>
                <c:pt idx="1">
                  <c:v>43.8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28-4F36-AEAD-D41F3A794A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dLbl>
              <c:idx val="0"/>
              <c:layout>
                <c:manualLayout>
                  <c:x val="8.8184646150427735E-3"/>
                  <c:y val="-0.14176788145079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28-4F36-AEAD-D41F3A794A71}"/>
                </c:ext>
              </c:extLst>
            </c:dLbl>
            <c:dLbl>
              <c:idx val="1"/>
              <c:layout>
                <c:manualLayout>
                  <c:x val="2.9394882050142578E-3"/>
                  <c:y val="-0.14392995752160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28-4F36-AEAD-D41F3A794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184.4</c:v>
                </c:pt>
                <c:pt idx="1">
                  <c:v>193.5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28-4F36-AEAD-D41F3A794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900480"/>
        <c:axId val="191119360"/>
        <c:axId val="0"/>
      </c:bar3DChart>
      <c:catAx>
        <c:axId val="19090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1119360"/>
        <c:crosses val="autoZero"/>
        <c:auto val="1"/>
        <c:lblAlgn val="ctr"/>
        <c:lblOffset val="100"/>
        <c:noMultiLvlLbl val="0"/>
      </c:catAx>
      <c:valAx>
        <c:axId val="191119360"/>
        <c:scaling>
          <c:orientation val="minMax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dirty="0" smtClean="0"/>
                  <a:t>млн руб.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7743445172758586E-3"/>
              <c:y val="0.10937749826786761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190900480"/>
        <c:crosses val="autoZero"/>
        <c:crossBetween val="between"/>
      </c:valAx>
      <c:spPr>
        <a:noFill/>
      </c:spPr>
    </c:plotArea>
    <c:legend>
      <c:legendPos val="b"/>
      <c:layout/>
      <c:overlay val="1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49473233554E-2"/>
          <c:y val="7.8741253630999125E-2"/>
          <c:w val="0.8840125979550022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67.400000000000006</c:v>
                </c:pt>
                <c:pt idx="1">
                  <c:v>68.599999999999994</c:v>
                </c:pt>
                <c:pt idx="2">
                  <c:v>70.900000000000006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10385792"/>
        <c:axId val="11039577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9740842729819231E-2"/>
                  <c:y val="-0.1091915713068918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17076346289E-2"/>
                  <c:y val="-0.1305286026180702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101,8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585494175122134E-2"/>
                  <c:y val="-0.148152346624869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105,</a:t>
                    </a:r>
                    <a:r>
                      <a:rPr lang="ru-RU" dirty="0" smtClean="0"/>
                      <a:t>2%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101.8</c:v>
                </c:pt>
                <c:pt idx="2">
                  <c:v>105.2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397312"/>
        <c:axId val="110398848"/>
      </c:lineChart>
      <c:catAx>
        <c:axId val="11038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0395776"/>
        <c:crosses val="autoZero"/>
        <c:auto val="1"/>
        <c:lblAlgn val="ctr"/>
        <c:lblOffset val="100"/>
        <c:noMultiLvlLbl val="0"/>
      </c:catAx>
      <c:valAx>
        <c:axId val="110395776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0385792"/>
        <c:crosses val="autoZero"/>
        <c:crossBetween val="between"/>
        <c:majorUnit val="20"/>
      </c:valAx>
      <c:catAx>
        <c:axId val="110397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398848"/>
        <c:crosses val="autoZero"/>
        <c:auto val="1"/>
        <c:lblAlgn val="ctr"/>
        <c:lblOffset val="100"/>
        <c:noMultiLvlLbl val="0"/>
      </c:catAx>
      <c:valAx>
        <c:axId val="11039884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039731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93837347971925E-2"/>
          <c:y val="0.14862448172166079"/>
          <c:w val="0.88695204363803848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91.3</c:v>
                </c:pt>
                <c:pt idx="1">
                  <c:v>89.1</c:v>
                </c:pt>
                <c:pt idx="2">
                  <c:v>88.3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10437120"/>
        <c:axId val="11043865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28902620446389E-2"/>
                  <c:y val="-9.608852895617986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4.5726202207245964E-2"/>
                  <c:y val="-9.99548097055271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97,6%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813014222172226E-2"/>
                  <c:y val="-0.1132106294175748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96,7%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97.6</c:v>
                </c:pt>
                <c:pt idx="2">
                  <c:v>96.7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465024"/>
        <c:axId val="110466560"/>
      </c:lineChart>
      <c:catAx>
        <c:axId val="110437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0438656"/>
        <c:crosses val="autoZero"/>
        <c:auto val="1"/>
        <c:lblAlgn val="ctr"/>
        <c:lblOffset val="100"/>
        <c:noMultiLvlLbl val="0"/>
      </c:catAx>
      <c:valAx>
        <c:axId val="110438656"/>
        <c:scaling>
          <c:orientation val="minMax"/>
          <c:max val="12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0437120"/>
        <c:crosses val="autoZero"/>
        <c:crossBetween val="between"/>
        <c:majorUnit val="20"/>
      </c:valAx>
      <c:catAx>
        <c:axId val="110465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466560"/>
        <c:crosses val="autoZero"/>
        <c:auto val="1"/>
        <c:lblAlgn val="ctr"/>
        <c:lblOffset val="100"/>
        <c:noMultiLvlLbl val="0"/>
      </c:catAx>
      <c:valAx>
        <c:axId val="110466560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0465024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74397080929E-2"/>
          <c:y val="0.14425677441720341"/>
          <c:w val="0.87666398374741139"/>
          <c:h val="0.54718396370469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154.80000000000001</c:v>
                </c:pt>
                <c:pt idx="1">
                  <c:v>154.1</c:v>
                </c:pt>
                <c:pt idx="2">
                  <c:v>154.1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3841024"/>
        <c:axId val="19384256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7031130928581306E-2"/>
                  <c:y val="-7.42510241757757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621962404026811E-2"/>
                  <c:y val="-0.1004572680025202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99,5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212793879472309E-2"/>
                  <c:y val="-7.86187314802332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99,5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99.5</c:v>
                </c:pt>
                <c:pt idx="2">
                  <c:v>99.5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512000"/>
        <c:axId val="194513536"/>
      </c:lineChart>
      <c:catAx>
        <c:axId val="19384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3842560"/>
        <c:crosses val="autoZero"/>
        <c:auto val="1"/>
        <c:lblAlgn val="ctr"/>
        <c:lblOffset val="100"/>
        <c:noMultiLvlLbl val="0"/>
      </c:catAx>
      <c:valAx>
        <c:axId val="193842560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3841024"/>
        <c:crosses val="autoZero"/>
        <c:crossBetween val="between"/>
        <c:majorUnit val="110"/>
      </c:valAx>
      <c:catAx>
        <c:axId val="194512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513536"/>
        <c:crosses val="autoZero"/>
        <c:auto val="1"/>
        <c:lblAlgn val="ctr"/>
        <c:lblOffset val="100"/>
        <c:noMultiLvlLbl val="0"/>
      </c:catAx>
      <c:valAx>
        <c:axId val="194513536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51200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95162008011725E-2"/>
          <c:y val="0.15581152204651438"/>
          <c:w val="0.90311899489473835"/>
          <c:h val="0.531624812634320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302.3</c:v>
                </c:pt>
                <c:pt idx="1">
                  <c:v>283.3</c:v>
                </c:pt>
                <c:pt idx="2">
                  <c:v>283.2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4900736"/>
        <c:axId val="19490227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00853770099474E-2"/>
                  <c:y val="-9.90903282464652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93,7%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r>
                      <a:rPr lang="ru-RU" dirty="0" smtClean="0"/>
                      <a:t>3,9%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93.7</c:v>
                </c:pt>
                <c:pt idx="2">
                  <c:v>93.9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936832"/>
        <c:axId val="194938368"/>
      </c:lineChart>
      <c:catAx>
        <c:axId val="19490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902272"/>
        <c:crosses val="autoZero"/>
        <c:auto val="1"/>
        <c:lblAlgn val="ctr"/>
        <c:lblOffset val="100"/>
        <c:noMultiLvlLbl val="0"/>
      </c:catAx>
      <c:valAx>
        <c:axId val="194902272"/>
        <c:scaling>
          <c:orientation val="minMax"/>
          <c:max val="40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900736"/>
        <c:crosses val="autoZero"/>
        <c:crossBetween val="between"/>
        <c:majorUnit val="110"/>
      </c:valAx>
      <c:catAx>
        <c:axId val="194936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938368"/>
        <c:crosses val="autoZero"/>
        <c:auto val="1"/>
        <c:lblAlgn val="ctr"/>
        <c:lblOffset val="100"/>
        <c:noMultiLvlLbl val="0"/>
      </c:catAx>
      <c:valAx>
        <c:axId val="19493836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93683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3.0313472114209532E-2"/>
          <c:y val="8.8793934683566028E-2"/>
          <c:w val="0.93937305577158092"/>
          <c:h val="0.815647512373516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администраций сп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13431449417050359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2F-42AD-8766-1AF642664F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Первоначальный бюджет 2022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81.099999999999994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2F-42AD-8766-1AF642664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МКУ ЖКХ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446660048525073E-3"/>
                  <c:y val="0.14797359527258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2F-42AD-8766-1AF642664F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Первоначальный бюджет 2022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F2F-42AD-8766-1AF642664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585920"/>
        <c:axId val="193587456"/>
        <c:axId val="0"/>
      </c:bar3DChart>
      <c:catAx>
        <c:axId val="1935859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high"/>
        <c:crossAx val="193587456"/>
        <c:crosses val="autoZero"/>
        <c:auto val="1"/>
        <c:lblAlgn val="ctr"/>
        <c:lblOffset val="100"/>
        <c:noMultiLvlLbl val="0"/>
      </c:catAx>
      <c:valAx>
        <c:axId val="19358745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93585920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6.6438798466837021E-2"/>
          <c:y val="0.88367126152043507"/>
          <c:w val="0.83956470114431725"/>
          <c:h val="0.105438156414827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2.9809509340170671E-2"/>
          <c:y val="0.1327460204338409"/>
          <c:w val="0.94038098131965864"/>
          <c:h val="0.732838716322285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Территориальных управлений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095641367490435E-2"/>
                  <c:y val="0.16201662158167487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F9-4DD9-B324-4D78949579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35.200000000000003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F9-4DD9-B324-4D78949579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Содержание МКУ ТУ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4977697280485E-2"/>
                  <c:y val="0.2201054035022211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F9-4DD9-B324-4D78949579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71.900000000000006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4F9-4DD9-B324-4D7894957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641088"/>
        <c:axId val="193864064"/>
        <c:axId val="0"/>
      </c:bar3DChart>
      <c:catAx>
        <c:axId val="193641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high"/>
        <c:crossAx val="193864064"/>
        <c:crosses val="autoZero"/>
        <c:auto val="1"/>
        <c:lblAlgn val="ctr"/>
        <c:lblOffset val="100"/>
        <c:noMultiLvlLbl val="0"/>
      </c:catAx>
      <c:valAx>
        <c:axId val="19386406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193641088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3.7658777780243527E-2"/>
          <c:y val="0.86269381877680629"/>
          <c:w val="0.93806770364781333"/>
          <c:h val="0.10980635365205693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95162008011725E-2"/>
          <c:y val="0.15581152204651438"/>
          <c:w val="0.89430065784562929"/>
          <c:h val="0.625210122644870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1"/>
              <c:layout>
                <c:manualLayout>
                  <c:x val="-1.4697228415181658E-3"/>
                  <c:y val="0.157534115941752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697228415182736E-3"/>
                  <c:y val="0.1150440444805473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238.5</c:v>
                </c:pt>
                <c:pt idx="1">
                  <c:v>69.900000000000006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6312064"/>
        <c:axId val="19419776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00853770099474E-2"/>
                  <c:y val="-9.90903282464652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29.308176100628934</c:v>
                </c:pt>
                <c:pt idx="2">
                  <c:v>16.771488469601678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194215936"/>
        <c:axId val="194217472"/>
      </c:lineChart>
      <c:catAx>
        <c:axId val="196312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197760"/>
        <c:crosses val="autoZero"/>
        <c:auto val="1"/>
        <c:lblAlgn val="ctr"/>
        <c:lblOffset val="100"/>
        <c:noMultiLvlLbl val="0"/>
      </c:catAx>
      <c:valAx>
        <c:axId val="194197760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6312064"/>
        <c:crosses val="autoZero"/>
        <c:crossBetween val="between"/>
        <c:majorUnit val="50"/>
        <c:minorUnit val="22"/>
      </c:valAx>
      <c:catAx>
        <c:axId val="19421593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94217472"/>
        <c:crosses val="max"/>
        <c:auto val="1"/>
        <c:lblAlgn val="ctr"/>
        <c:lblOffset val="100"/>
        <c:noMultiLvlLbl val="0"/>
      </c:catAx>
      <c:valAx>
        <c:axId val="194217472"/>
        <c:scaling>
          <c:orientation val="minMax"/>
          <c:max val="12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21593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95162008011725E-2"/>
          <c:y val="0.24939683205706492"/>
          <c:w val="0.8913612121625930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1"/>
              <c:layout>
                <c:manualLayout>
                  <c:x val="-2.9394456830362779E-3"/>
                  <c:y val="0.212584298300899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697228415182736E-3"/>
                  <c:y val="0.2141343727270126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191.6</c:v>
                </c:pt>
                <c:pt idx="1">
                  <c:v>135.6</c:v>
                </c:pt>
                <c:pt idx="2">
                  <c:v>128.80000000000001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4421504"/>
        <c:axId val="19442304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00853770099474E-2"/>
                  <c:y val="-9.90903282464652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70,8%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67,2%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70.77244258872652</c:v>
                </c:pt>
                <c:pt idx="2">
                  <c:v>67.223382045929029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441216"/>
        <c:axId val="194442752"/>
      </c:lineChart>
      <c:catAx>
        <c:axId val="194421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423040"/>
        <c:crosses val="autoZero"/>
        <c:auto val="1"/>
        <c:lblAlgn val="ctr"/>
        <c:lblOffset val="100"/>
        <c:noMultiLvlLbl val="0"/>
      </c:catAx>
      <c:valAx>
        <c:axId val="194423040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421504"/>
        <c:crosses val="autoZero"/>
        <c:crossBetween val="between"/>
        <c:majorUnit val="50"/>
        <c:minorUnit val="22"/>
      </c:valAx>
      <c:catAx>
        <c:axId val="194441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442752"/>
        <c:crosses val="autoZero"/>
        <c:auto val="1"/>
        <c:lblAlgn val="ctr"/>
        <c:lblOffset val="100"/>
        <c:noMultiLvlLbl val="0"/>
      </c:catAx>
      <c:valAx>
        <c:axId val="194442752"/>
        <c:scaling>
          <c:orientation val="minMax"/>
          <c:max val="120"/>
        </c:scaling>
        <c:delete val="0"/>
        <c:axPos val="r"/>
        <c:numFmt formatCode="0" sourceLinked="0"/>
        <c:majorTickMark val="out"/>
        <c:minorTickMark val="none"/>
        <c:tickLblPos val="none"/>
        <c:spPr>
          <a:noFill/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44121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19196588293072819"/>
          <c:w val="0.9016492720532202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826.3</c:v>
                </c:pt>
                <c:pt idx="1">
                  <c:v>856.5</c:v>
                </c:pt>
                <c:pt idx="2">
                  <c:v>857.8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4747392"/>
        <c:axId val="19475737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138589740458938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100,0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6137527868317461E-2"/>
                  <c:y val="-0.126615275544097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103,7%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849467977690304E-2"/>
                  <c:y val="-0.126615275544097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103,8%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103.65484690790271</c:v>
                </c:pt>
                <c:pt idx="2">
                  <c:v>103.81217475493163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758912"/>
        <c:axId val="194646016"/>
      </c:lineChart>
      <c:catAx>
        <c:axId val="19474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757376"/>
        <c:crosses val="autoZero"/>
        <c:auto val="1"/>
        <c:lblAlgn val="ctr"/>
        <c:lblOffset val="100"/>
        <c:noMultiLvlLbl val="0"/>
      </c:catAx>
      <c:valAx>
        <c:axId val="194757376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747392"/>
        <c:crosses val="autoZero"/>
        <c:crossBetween val="between"/>
        <c:majorUnit val="50"/>
      </c:valAx>
      <c:catAx>
        <c:axId val="194758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646016"/>
        <c:crosses val="autoZero"/>
        <c:auto val="1"/>
        <c:lblAlgn val="ctr"/>
        <c:lblOffset val="100"/>
        <c:noMultiLvlLbl val="0"/>
      </c:catAx>
      <c:valAx>
        <c:axId val="194646016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9475891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dirty="0"/>
              <a:t>202</a:t>
            </a:r>
            <a:r>
              <a:rPr lang="en-US" dirty="0"/>
              <a:t>3</a:t>
            </a:r>
            <a:r>
              <a:rPr lang="ru-RU" dirty="0"/>
              <a:t> год </a:t>
            </a:r>
          </a:p>
          <a:p>
            <a:pPr>
              <a:defRPr sz="1800"/>
            </a:pPr>
            <a:r>
              <a:rPr lang="ru-RU" dirty="0" smtClean="0"/>
              <a:t>утвержденный</a:t>
            </a:r>
            <a:r>
              <a:rPr lang="ru-RU" baseline="0" dirty="0" smtClean="0"/>
              <a:t> </a:t>
            </a:r>
            <a:r>
              <a:rPr lang="ru-RU" dirty="0" smtClean="0"/>
              <a:t>бюджет</a:t>
            </a:r>
          </a:p>
        </c:rich>
      </c:tx>
      <c:layout>
        <c:manualLayout>
          <c:xMode val="edge"/>
          <c:yMode val="edge"/>
          <c:x val="0.18025259738165295"/>
          <c:y val="9.3312281541367201E-4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13505488637463"/>
          <c:y val="3.7278710485159766E-2"/>
          <c:w val="0.82236942311069383"/>
          <c:h val="0.962721289514840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прогноз</c:v>
                </c:pt>
              </c:strCache>
            </c:strRef>
          </c:tx>
          <c:explosion val="1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916-480E-818E-B10D92EB33A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916-480E-818E-B10D92EB33A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916-480E-818E-B10D92EB33A9}"/>
              </c:ext>
            </c:extLst>
          </c:dPt>
          <c:dLbls>
            <c:dLbl>
              <c:idx val="0"/>
              <c:layout>
                <c:manualLayout>
                  <c:x val="8.0707805833307181E-2"/>
                  <c:y val="4.484228285784264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16-480E-818E-B10D92EB33A9}"/>
                </c:ext>
              </c:extLst>
            </c:dLbl>
            <c:dLbl>
              <c:idx val="1"/>
              <c:layout>
                <c:manualLayout>
                  <c:x val="-5.3750069421136561E-3"/>
                  <c:y val="2.5437561959457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16-480E-818E-B10D92EB33A9}"/>
                </c:ext>
              </c:extLst>
            </c:dLbl>
            <c:dLbl>
              <c:idx val="2"/>
              <c:layout>
                <c:manualLayout>
                  <c:x val="0.10920083521804376"/>
                  <c:y val="2.593274629950942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16-480E-818E-B10D92EB33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2206.8000000000002</c:v>
                </c:pt>
                <c:pt idx="1">
                  <c:v>270</c:v>
                </c:pt>
                <c:pt idx="2">
                  <c:v>3102.1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916-480E-818E-B10D92EB3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796430332350586E-2"/>
          <c:y val="0.15196240562177332"/>
          <c:w val="0.91845212790865305"/>
          <c:h val="0.688313406477100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дорог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142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9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поселений 2022 год</c:v>
                </c:pt>
                <c:pt idx="1">
                  <c:v>Расходы территориальных управлений 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59.3</c:v>
                </c:pt>
                <c:pt idx="1">
                  <c:v>137.19999999999999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E8-4639-8FD6-F48781C28C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11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5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поселений 2022 год</c:v>
                </c:pt>
                <c:pt idx="1">
                  <c:v>Расходы территориальных управлений 2023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General">
                  <c:v>88.3</c:v>
                </c:pt>
                <c:pt idx="1">
                  <c:v>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E8-4639-8FD6-F48781C28C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5021824"/>
        <c:axId val="195109632"/>
      </c:barChart>
      <c:catAx>
        <c:axId val="195021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5109632"/>
        <c:crosses val="autoZero"/>
        <c:auto val="1"/>
        <c:lblAlgn val="ctr"/>
        <c:lblOffset val="100"/>
        <c:noMultiLvlLbl val="0"/>
      </c:catAx>
      <c:valAx>
        <c:axId val="195109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5021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313976133046741"/>
          <c:y val="3.0509088615539873E-2"/>
          <c:w val="0.60296445482182426"/>
          <c:h val="0.128190553254856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797088560059302E-2"/>
          <c:y val="0.17785634929452282"/>
          <c:w val="0.91781622330991997"/>
          <c:h val="0.62109321186534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32.700000000000003</c:v>
                </c:pt>
                <c:pt idx="1">
                  <c:v>32.700000000000003</c:v>
                </c:pt>
                <c:pt idx="2">
                  <c:v>32.700000000000003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5188992"/>
        <c:axId val="19521536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2910022294653969E-2"/>
                  <c:y val="-0.141418731252083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4379745136172136E-2"/>
                  <c:y val="-0.147779691145428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3198082185281126E-2"/>
                  <c:y val="-0.14712087545828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216896"/>
        <c:axId val="195218432"/>
      </c:lineChart>
      <c:catAx>
        <c:axId val="19518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5215360"/>
        <c:crosses val="autoZero"/>
        <c:auto val="1"/>
        <c:lblAlgn val="ctr"/>
        <c:lblOffset val="100"/>
        <c:noMultiLvlLbl val="0"/>
      </c:catAx>
      <c:valAx>
        <c:axId val="195215360"/>
        <c:scaling>
          <c:orientation val="minMax"/>
          <c:max val="5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5188992"/>
        <c:crosses val="autoZero"/>
        <c:crossBetween val="between"/>
      </c:valAx>
      <c:catAx>
        <c:axId val="195216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218432"/>
        <c:crosses val="autoZero"/>
        <c:auto val="1"/>
        <c:lblAlgn val="ctr"/>
        <c:lblOffset val="100"/>
        <c:noMultiLvlLbl val="0"/>
      </c:catAx>
      <c:valAx>
        <c:axId val="195218432"/>
        <c:scaling>
          <c:orientation val="minMax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9521689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1637468059104544"/>
          <c:w val="0.9016492720532202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2.9394456830363317E-3"/>
                  <c:y val="0.321174313965114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394456830363317E-3"/>
                  <c:y val="0.358324075102766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394456830363317E-3"/>
                  <c:y val="0.321423730696589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5671168"/>
        <c:axId val="19567270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6.3198082185281126E-2"/>
                  <c:y val="-0.162583046328185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319190819208471E-2"/>
                  <c:y val="-0.1689440062215309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849467977690304E-2"/>
                  <c:y val="-0.161230418842350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756416"/>
        <c:axId val="195757952"/>
      </c:lineChart>
      <c:catAx>
        <c:axId val="19567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5672704"/>
        <c:crosses val="autoZero"/>
        <c:auto val="1"/>
        <c:lblAlgn val="ctr"/>
        <c:lblOffset val="100"/>
        <c:noMultiLvlLbl val="0"/>
      </c:catAx>
      <c:valAx>
        <c:axId val="195672704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5671168"/>
        <c:crosses val="autoZero"/>
        <c:crossBetween val="between"/>
      </c:valAx>
      <c:catAx>
        <c:axId val="195756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757952"/>
        <c:crosses val="autoZero"/>
        <c:auto val="1"/>
        <c:lblAlgn val="ctr"/>
        <c:lblOffset val="100"/>
        <c:noMultiLvlLbl val="0"/>
      </c:catAx>
      <c:valAx>
        <c:axId val="195757952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9575641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12141817575824906"/>
          <c:w val="0.8840125979550022"/>
          <c:h val="0.6069836684812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1.4696071153101993E-3"/>
                  <c:y val="0.218305743806243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091685245544977E-3"/>
                  <c:y val="0.367039217864681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486142075909373E-3"/>
                  <c:y val="0.444706699255638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35.299999999999997</c:v>
                </c:pt>
                <c:pt idx="1">
                  <c:v>84.7</c:v>
                </c:pt>
                <c:pt idx="2">
                  <c:v>113.3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5887104"/>
        <c:axId val="19588864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41418731252083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440299453135802E-2"/>
                  <c:y val="-0.133670147761359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239,9%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849467977690304E-2"/>
                  <c:y val="-0.14006610376624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321,0%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239.94334277620399</c:v>
                </c:pt>
                <c:pt idx="2">
                  <c:v>320.96317280453258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889792"/>
        <c:axId val="195899776"/>
      </c:lineChart>
      <c:catAx>
        <c:axId val="19588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5888640"/>
        <c:crosses val="autoZero"/>
        <c:auto val="1"/>
        <c:lblAlgn val="ctr"/>
        <c:lblOffset val="100"/>
        <c:noMultiLvlLbl val="0"/>
      </c:catAx>
      <c:valAx>
        <c:axId val="195888640"/>
        <c:scaling>
          <c:orientation val="minMax"/>
          <c:max val="12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5887104"/>
        <c:crosses val="autoZero"/>
        <c:crossBetween val="between"/>
      </c:valAx>
      <c:catAx>
        <c:axId val="195889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899776"/>
        <c:crosses val="autoZero"/>
        <c:auto val="1"/>
        <c:lblAlgn val="ctr"/>
        <c:lblOffset val="100"/>
        <c:noMultiLvlLbl val="0"/>
      </c:catAx>
      <c:valAx>
        <c:axId val="195899776"/>
        <c:scaling>
          <c:orientation val="minMax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9588979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7365718541135E-2"/>
          <c:y val="0.15669203421842018"/>
          <c:w val="0.89283093500411115"/>
          <c:h val="0.6069836684812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41.8</c:v>
                </c:pt>
                <c:pt idx="1">
                  <c:v>37.4</c:v>
                </c:pt>
                <c:pt idx="2">
                  <c:v>28.1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6475904"/>
        <c:axId val="19602265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273091878680146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440299453135802E-2"/>
                  <c:y val="-0.140724919453394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89,5%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7031130928581306E-2"/>
                  <c:y val="-0.1682851905343850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67,2%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89.473684210526315</c:v>
                </c:pt>
                <c:pt idx="2">
                  <c:v>67.224880382775126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24192"/>
        <c:axId val="196025728"/>
      </c:lineChart>
      <c:catAx>
        <c:axId val="196475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6022656"/>
        <c:crosses val="autoZero"/>
        <c:auto val="1"/>
        <c:lblAlgn val="ctr"/>
        <c:lblOffset val="100"/>
        <c:noMultiLvlLbl val="0"/>
      </c:catAx>
      <c:valAx>
        <c:axId val="196022656"/>
        <c:scaling>
          <c:orientation val="minMax"/>
          <c:max val="5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6475904"/>
        <c:crosses val="autoZero"/>
        <c:crossBetween val="between"/>
      </c:valAx>
      <c:catAx>
        <c:axId val="196024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6025728"/>
        <c:crosses val="autoZero"/>
        <c:auto val="1"/>
        <c:lblAlgn val="ctr"/>
        <c:lblOffset val="100"/>
        <c:noMultiLvlLbl val="0"/>
      </c:catAx>
      <c:valAx>
        <c:axId val="19602572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9602419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448474352468465E-2"/>
          <c:y val="0.19511832018664593"/>
          <c:w val="0.89870982637018382"/>
          <c:h val="0.57170981002110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134.6</c:v>
                </c:pt>
                <c:pt idx="1">
                  <c:v>90.2</c:v>
                </c:pt>
                <c:pt idx="2">
                  <c:v>87.7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96621824"/>
        <c:axId val="19662336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48474058437951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67,0%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970576611617641E-2"/>
                  <c:y val="-0.1118468204989257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67.013372956909365</c:v>
                </c:pt>
                <c:pt idx="2">
                  <c:v>65.156017830609215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645632"/>
        <c:axId val="196647168"/>
      </c:lineChart>
      <c:catAx>
        <c:axId val="196621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6623360"/>
        <c:crosses val="autoZero"/>
        <c:auto val="1"/>
        <c:lblAlgn val="ctr"/>
        <c:lblOffset val="100"/>
        <c:noMultiLvlLbl val="0"/>
      </c:catAx>
      <c:valAx>
        <c:axId val="196623360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6621824"/>
        <c:crosses val="autoZero"/>
        <c:crossBetween val="between"/>
      </c:valAx>
      <c:catAx>
        <c:axId val="196645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6647168"/>
        <c:crosses val="autoZero"/>
        <c:auto val="1"/>
        <c:lblAlgn val="ctr"/>
        <c:lblOffset val="100"/>
        <c:noMultiLvlLbl val="0"/>
      </c:catAx>
      <c:valAx>
        <c:axId val="196647168"/>
        <c:scaling>
          <c:orientation val="minMax"/>
          <c:max val="120"/>
          <c:min val="0"/>
        </c:scaling>
        <c:delete val="1"/>
        <c:axPos val="r"/>
        <c:numFmt formatCode="0" sourceLinked="0"/>
        <c:majorTickMark val="out"/>
        <c:minorTickMark val="none"/>
        <c:tickLblPos val="nextTo"/>
        <c:crossAx val="19664563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6870861220836E-2"/>
          <c:y val="8.4966551335565896E-2"/>
          <c:w val="0.88652824756166215"/>
          <c:h val="0.76788273525163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Текущие расходы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820948932844997E-3"/>
                  <c:y val="0.35729145174345706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 i="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19-499F-B02B-98C8334275F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Консолидированный бюджета района на 2022 год</c:v>
                </c:pt>
                <c:pt idx="1">
                  <c:v>Бюджет муниципального округа на 2023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4925</c:v>
                </c:pt>
                <c:pt idx="1">
                  <c:v>4759.1000000000004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19-499F-B02B-98C8334275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развития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Консолидированный бюджета района на 2022 год</c:v>
                </c:pt>
                <c:pt idx="1">
                  <c:v>Бюджет муниципального округа на 2023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1700</c:v>
                </c:pt>
                <c:pt idx="1">
                  <c:v>1014.5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19-499F-B02B-98C8334275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988928"/>
        <c:axId val="196990464"/>
      </c:barChart>
      <c:catAx>
        <c:axId val="196988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6990464"/>
        <c:crosses val="autoZero"/>
        <c:auto val="1"/>
        <c:lblAlgn val="ctr"/>
        <c:lblOffset val="100"/>
        <c:noMultiLvlLbl val="0"/>
      </c:catAx>
      <c:valAx>
        <c:axId val="19699046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19698892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202</a:t>
            </a:r>
            <a:r>
              <a:rPr lang="en-US" sz="1800" dirty="0"/>
              <a:t>2</a:t>
            </a:r>
            <a:r>
              <a:rPr lang="ru-RU" sz="1800" dirty="0"/>
              <a:t> год </a:t>
            </a:r>
          </a:p>
          <a:p>
            <a:pPr>
              <a:defRPr sz="1800"/>
            </a:pPr>
            <a:r>
              <a:rPr lang="ru-RU" sz="1800" dirty="0"/>
              <a:t>уточненный бюджет</a:t>
            </a:r>
          </a:p>
        </c:rich>
      </c:tx>
      <c:layout>
        <c:manualLayout>
          <c:xMode val="edge"/>
          <c:yMode val="edge"/>
          <c:x val="0.18567381402066438"/>
          <c:y val="1.7334675232163746E-3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view3D>
      <c:rotX val="3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763447087439463E-2"/>
          <c:y val="0.18061604266192646"/>
          <c:w val="0.90555570657633788"/>
          <c:h val="0.643279913342961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уточненный бюджет</c:v>
                </c:pt>
              </c:strCache>
            </c:strRef>
          </c:tx>
          <c:explosion val="8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892-43A1-BDF3-5FE77F4344AB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892-43A1-BDF3-5FE77F4344A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892-43A1-BDF3-5FE77F4344AB}"/>
              </c:ext>
            </c:extLst>
          </c:dPt>
          <c:dLbls>
            <c:dLbl>
              <c:idx val="0"/>
              <c:layout>
                <c:manualLayout>
                  <c:x val="0.13168469964242657"/>
                  <c:y val="4.343045217198088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92-43A1-BDF3-5FE77F4344AB}"/>
                </c:ext>
              </c:extLst>
            </c:dLbl>
            <c:dLbl>
              <c:idx val="1"/>
              <c:layout>
                <c:manualLayout>
                  <c:x val="-6.0168211762479063E-3"/>
                  <c:y val="-2.10907121430952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92-43A1-BDF3-5FE77F4344AB}"/>
                </c:ext>
              </c:extLst>
            </c:dLbl>
            <c:dLbl>
              <c:idx val="2"/>
              <c:layout>
                <c:manualLayout>
                  <c:x val="0.16940056947536644"/>
                  <c:y val="7.19404798809597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92-43A1-BDF3-5FE77F4344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1918</c:v>
                </c:pt>
                <c:pt idx="1">
                  <c:v>387.97</c:v>
                </c:pt>
                <c:pt idx="2">
                  <c:v>3807.2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892-43A1-BDF3-5FE77F434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15402668407744"/>
          <c:y val="4.8942936484903894E-2"/>
          <c:w val="0.59851301244306188"/>
          <c:h val="0.95105706351509611"/>
        </c:manualLayout>
      </c:layout>
      <c:pie3DChart>
        <c:varyColors val="1"/>
        <c:ser>
          <c:idx val="1"/>
          <c:order val="0"/>
          <c:tx>
            <c:strRef>
              <c:f>Лист1!$D$1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0.11796417890521305"/>
                  <c:y val="0.11284162078773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97-4EAF-A8E8-A35753117B99}"/>
                </c:ext>
              </c:extLst>
            </c:dLbl>
            <c:dLbl>
              <c:idx val="1"/>
              <c:layout>
                <c:manualLayout>
                  <c:x val="-9.6728307254623044E-2"/>
                  <c:y val="0.1198942220869702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97-4EAF-A8E8-A35753117B99}"/>
                </c:ext>
              </c:extLst>
            </c:dLbl>
            <c:dLbl>
              <c:idx val="2"/>
              <c:layout>
                <c:manualLayout>
                  <c:x val="0"/>
                  <c:y val="-5.7644126957924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97-4EAF-A8E8-A35753117B99}"/>
                </c:ext>
              </c:extLst>
            </c:dLbl>
            <c:dLbl>
              <c:idx val="3"/>
              <c:layout>
                <c:manualLayout>
                  <c:x val="-0.30014224751066854"/>
                  <c:y val="-0.1504554943836489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97-4EAF-A8E8-A35753117B99}"/>
                </c:ext>
              </c:extLst>
            </c:dLbl>
            <c:dLbl>
              <c:idx val="4"/>
              <c:layout>
                <c:manualLayout>
                  <c:x val="-0.14265616348603913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97-4EAF-A8E8-A35753117B99}"/>
                </c:ext>
              </c:extLst>
            </c:dLbl>
            <c:dLbl>
              <c:idx val="5"/>
              <c:layout>
                <c:manualLayout>
                  <c:x val="-2.3948550326064046E-2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97-4EAF-A8E8-A35753117B99}"/>
                </c:ext>
              </c:extLst>
            </c:dLbl>
            <c:dLbl>
              <c:idx val="6"/>
              <c:layout>
                <c:manualLayout>
                  <c:x val="0.12916107147804881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97-4EAF-A8E8-A35753117B99}"/>
                </c:ext>
              </c:extLst>
            </c:dLbl>
            <c:dLbl>
              <c:idx val="7"/>
              <c:layout>
                <c:manualLayout>
                  <c:x val="0.23980136466318569"/>
                  <c:y val="-0.1141450970532759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97-4EAF-A8E8-A35753117B99}"/>
                </c:ext>
              </c:extLst>
            </c:dLbl>
            <c:dLbl>
              <c:idx val="8"/>
              <c:layout>
                <c:manualLayout>
                  <c:x val="0.1766505110543273"/>
                  <c:y val="2.65677946600444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E97-4EAF-A8E8-A35753117B99}"/>
                </c:ext>
              </c:extLst>
            </c:dLbl>
            <c:dLbl>
              <c:idx val="9"/>
              <c:layout>
                <c:manualLayout>
                  <c:x val="0.13670354576075591"/>
                  <c:y val="0.1269468233862037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E97-4EAF-A8E8-A35753117B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 (УСН, Патент, ЕСХН)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Госпошлина</c:v>
                </c:pt>
                <c:pt idx="6">
                  <c:v>Платежи при пользовании природными ресурсами</c:v>
                </c:pt>
                <c:pt idx="7">
                  <c:v>Доходы от использования имущества</c:v>
                </c:pt>
                <c:pt idx="8">
                  <c:v>Доходы от продажи материальных и нематериальных активов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Лист1!$D$2:$D$11</c:f>
              <c:numCache>
                <c:formatCode>0.0%</c:formatCode>
                <c:ptCount val="10"/>
                <c:pt idx="0">
                  <c:v>0.55729688809035927</c:v>
                </c:pt>
                <c:pt idx="1">
                  <c:v>2.1451282413622548E-2</c:v>
                </c:pt>
                <c:pt idx="2">
                  <c:v>0.16677211292911143</c:v>
                </c:pt>
                <c:pt idx="3">
                  <c:v>3.2901656387843051E-2</c:v>
                </c:pt>
                <c:pt idx="4">
                  <c:v>0.10254383220114864</c:v>
                </c:pt>
                <c:pt idx="5">
                  <c:v>1.0028363496886071E-2</c:v>
                </c:pt>
                <c:pt idx="6">
                  <c:v>1.2970495906975804E-2</c:v>
                </c:pt>
                <c:pt idx="7">
                  <c:v>4.1344086564181232E-2</c:v>
                </c:pt>
                <c:pt idx="8">
                  <c:v>4.1396574174077168E-2</c:v>
                </c:pt>
                <c:pt idx="9">
                  <c:v>1.3294707835794528E-2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E97-4EAF-A8E8-A35753117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793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104630172378383E-2"/>
          <c:y val="0.13263112279820558"/>
          <c:w val="0.86196671044334061"/>
          <c:h val="0.51962673521344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4.6669479281976238E-7"/>
                  <c:y val="0.1985884878836674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1.4817559671596208E-3"/>
                  <c:y val="0.196872257759524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2.9639786291121022E-3"/>
                  <c:y val="0.2518810477020579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1.4828060304434348E-3"/>
                  <c:y val="0.246546808290614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5.9271405423367935E-3"/>
                  <c:y val="0.278534517144081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1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1902.4</c:v>
                </c:pt>
                <c:pt idx="1">
                  <c:v>1918.1</c:v>
                </c:pt>
                <c:pt idx="2">
                  <c:v>2206.8000000000002</c:v>
                </c:pt>
                <c:pt idx="3">
                  <c:v>2216.6</c:v>
                </c:pt>
                <c:pt idx="4">
                  <c:v>2358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36755456"/>
        <c:axId val="14223769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5571579780541438E-2"/>
                  <c:y val="-5.093124147474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4.6293789972409002E-2"/>
                  <c:y val="-6.50207560827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4.4088773750098009E-2"/>
                  <c:y val="-5.9815731288748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3.9644322564506555E-2"/>
                  <c:y val="-6.5817710872444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4.4827784954506594E-2"/>
                  <c:y val="-9.9729456894811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100.82527333894026</c:v>
                </c:pt>
                <c:pt idx="2">
                  <c:v>115.05135290130862</c:v>
                </c:pt>
                <c:pt idx="3">
                  <c:v>100.44408192858437</c:v>
                </c:pt>
                <c:pt idx="4">
                  <c:v>106.37913922223225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239232"/>
        <c:axId val="142240768"/>
      </c:lineChart>
      <c:catAx>
        <c:axId val="13675545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 rot="0" vert="horz" anchor="ctr" anchorCtr="0"/>
          <a:lstStyle/>
          <a:p>
            <a:pPr>
              <a:defRPr sz="1343" b="1" baseline="0"/>
            </a:pPr>
            <a:endParaRPr lang="ru-RU"/>
          </a:p>
        </c:txPr>
        <c:crossAx val="142237696"/>
        <c:crosses val="autoZero"/>
        <c:auto val="1"/>
        <c:lblAlgn val="ctr"/>
        <c:lblOffset val="100"/>
        <c:noMultiLvlLbl val="0"/>
      </c:catAx>
      <c:valAx>
        <c:axId val="142237696"/>
        <c:scaling>
          <c:orientation val="minMax"/>
          <c:max val="24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136755456"/>
        <c:crosses val="autoZero"/>
        <c:crossBetween val="between"/>
      </c:valAx>
      <c:catAx>
        <c:axId val="142239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2240768"/>
        <c:crosses val="autoZero"/>
        <c:auto val="1"/>
        <c:lblAlgn val="ctr"/>
        <c:lblOffset val="100"/>
        <c:noMultiLvlLbl val="0"/>
      </c:catAx>
      <c:valAx>
        <c:axId val="14224076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142239232"/>
        <c:crosses val="max"/>
        <c:crossBetween val="between"/>
        <c:majorUnit val="30"/>
      </c:valAx>
      <c:spPr>
        <a:noFill/>
        <a:ln w="25410">
          <a:noFill/>
        </a:ln>
      </c:spPr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850942134169373E-2"/>
          <c:y val="0.11123242773739803"/>
          <c:w val="0.86196671044334061"/>
          <c:h val="0.44663114610673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2.9630448938170297E-3"/>
                  <c:y val="0.207317819869520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EF-4600-8C8F-16FDE690F100}"/>
                </c:ext>
              </c:extLst>
            </c:dLbl>
            <c:dLbl>
              <c:idx val="1"/>
              <c:layout>
                <c:manualLayout>
                  <c:x val="0"/>
                  <c:y val="0.208088434353661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EF-4600-8C8F-16FDE690F100}"/>
                </c:ext>
              </c:extLst>
            </c:dLbl>
            <c:dLbl>
              <c:idx val="2"/>
              <c:layout>
                <c:manualLayout>
                  <c:x val="4.4451507091484883E-3"/>
                  <c:y val="0.248331829570865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EF-4600-8C8F-16FDE690F100}"/>
                </c:ext>
              </c:extLst>
            </c:dLbl>
            <c:dLbl>
              <c:idx val="3"/>
              <c:layout>
                <c:manualLayout>
                  <c:x val="1.4817557942776924E-3"/>
                  <c:y val="0.238768468834504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EF-4600-8C8F-16FDE690F100}"/>
                </c:ext>
              </c:extLst>
            </c:dLbl>
            <c:dLbl>
              <c:idx val="4"/>
              <c:layout>
                <c:manualLayout>
                  <c:x val="-2.9643283043475064E-3"/>
                  <c:y val="0.2706800869631010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EF-4600-8C8F-16FDE690F10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1235.9000000000001</c:v>
                </c:pt>
                <c:pt idx="1">
                  <c:v>1236.7</c:v>
                </c:pt>
                <c:pt idx="2">
                  <c:v>1380.3</c:v>
                </c:pt>
                <c:pt idx="3">
                  <c:v>1337.4</c:v>
                </c:pt>
                <c:pt idx="4">
                  <c:v>1456.8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2EF-4600-8C8F-16FDE690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17712000"/>
        <c:axId val="11771353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84184637039E-2"/>
                  <c:y val="-8.91440061639073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</a:t>
                    </a:r>
                    <a:r>
                      <a:rPr lang="ru-RU" dirty="0"/>
                      <a:t> 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2EF-4600-8C8F-16FDE690F100}"/>
                </c:ext>
              </c:extLst>
            </c:dLbl>
            <c:dLbl>
              <c:idx val="1"/>
              <c:layout>
                <c:manualLayout>
                  <c:x val="-4.1874423631930884E-2"/>
                  <c:y val="-6.660157480314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EF-4600-8C8F-16FDE690F100}"/>
                </c:ext>
              </c:extLst>
            </c:dLbl>
            <c:dLbl>
              <c:idx val="2"/>
              <c:layout>
                <c:manualLayout>
                  <c:x val="-5.297930955305568E-2"/>
                  <c:y val="-7.5567629046369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EF-4600-8C8F-16FDE690F100}"/>
                </c:ext>
              </c:extLst>
            </c:dLbl>
            <c:dLbl>
              <c:idx val="3"/>
              <c:layout>
                <c:manualLayout>
                  <c:x val="-3.9644317939057365E-2"/>
                  <c:y val="-9.0087865230733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EF-4600-8C8F-16FDE690F100}"/>
                </c:ext>
              </c:extLst>
            </c:dLbl>
            <c:dLbl>
              <c:idx val="4"/>
              <c:layout>
                <c:manualLayout>
                  <c:x val="-4.8534852704723415E-2"/>
                  <c:y val="-6.2894217578411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EF-4600-8C8F-16FDE690F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100.0647301561615</c:v>
                </c:pt>
                <c:pt idx="2">
                  <c:v>111.61154685857524</c:v>
                </c:pt>
                <c:pt idx="3">
                  <c:v>96.891980004346891</c:v>
                </c:pt>
                <c:pt idx="4">
                  <c:v>108.92777030058321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A2EF-4600-8C8F-16FDE690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739904"/>
        <c:axId val="117741440"/>
      </c:lineChart>
      <c:catAx>
        <c:axId val="117712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15" b="1" normalizeH="0" baseline="0"/>
            </a:pPr>
            <a:endParaRPr lang="ru-RU"/>
          </a:p>
        </c:txPr>
        <c:crossAx val="117713536"/>
        <c:crosses val="autoZero"/>
        <c:auto val="1"/>
        <c:lblAlgn val="ctr"/>
        <c:lblOffset val="100"/>
        <c:noMultiLvlLbl val="0"/>
      </c:catAx>
      <c:valAx>
        <c:axId val="117713536"/>
        <c:scaling>
          <c:orientation val="minMax"/>
          <c:max val="1500"/>
          <c:min val="0"/>
        </c:scaling>
        <c:delete val="0"/>
        <c:axPos val="l"/>
        <c:majorGridlines>
          <c:spPr>
            <a:ln w="5498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17712000"/>
        <c:crosses val="autoZero"/>
        <c:crossBetween val="between"/>
      </c:valAx>
      <c:catAx>
        <c:axId val="117739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741440"/>
        <c:crosses val="autoZero"/>
        <c:auto val="1"/>
        <c:lblAlgn val="ctr"/>
        <c:lblOffset val="100"/>
        <c:noMultiLvlLbl val="0"/>
      </c:catAx>
      <c:valAx>
        <c:axId val="117741440"/>
        <c:scaling>
          <c:orientation val="minMax"/>
          <c:max val="115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17739904"/>
        <c:crosses val="max"/>
        <c:crossBetween val="between"/>
        <c:majorUnit val="30"/>
      </c:valAx>
      <c:spPr>
        <a:noFill/>
        <a:ln w="21984">
          <a:noFill/>
        </a:ln>
      </c:spPr>
    </c:plotArea>
    <c:plotVisOnly val="1"/>
    <c:dispBlanksAs val="gap"/>
    <c:showDLblsOverMax val="0"/>
  </c:chart>
  <c:txPr>
    <a:bodyPr/>
    <a:lstStyle/>
    <a:p>
      <a:pPr>
        <a:defRPr sz="1559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173785566541119E-2"/>
          <c:y val="0.21795091880527248"/>
          <c:w val="0.89901748387416747"/>
          <c:h val="0.55428539352218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820303816228233E-3"/>
                  <c:y val="0.209947285429243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3D-4C69-9A8E-E9E0E34B2CA5}"/>
                </c:ext>
              </c:extLst>
            </c:dLbl>
            <c:dLbl>
              <c:idx val="1"/>
              <c:layout>
                <c:manualLayout>
                  <c:x val="4.4460911448684698E-3"/>
                  <c:y val="0.242280453763759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3D-4C69-9A8E-E9E0E34B2CA5}"/>
                </c:ext>
              </c:extLst>
            </c:dLbl>
            <c:dLbl>
              <c:idx val="2"/>
              <c:layout>
                <c:manualLayout>
                  <c:x val="1.4820303816228233E-3"/>
                  <c:y val="0.2958464184199917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3D-4C69-9A8E-E9E0E34B2CA5}"/>
                </c:ext>
              </c:extLst>
            </c:dLbl>
            <c:dLbl>
              <c:idx val="3"/>
              <c:layout>
                <c:manualLayout>
                  <c:x val="-1.4820303816228233E-3"/>
                  <c:y val="0.309560167584366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3D-4C69-9A8E-E9E0E34B2CA5}"/>
                </c:ext>
              </c:extLst>
            </c:dLbl>
            <c:dLbl>
              <c:idx val="4"/>
              <c:layout>
                <c:manualLayout>
                  <c:x val="2.963944067940007E-3"/>
                  <c:y val="0.309119467649175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3D-4C69-9A8E-E9E0E34B2CA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98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45.313000000000002</c:v>
                </c:pt>
                <c:pt idx="1">
                  <c:v>47.091000000000001</c:v>
                </c:pt>
                <c:pt idx="2">
                  <c:v>53.13</c:v>
                </c:pt>
                <c:pt idx="3">
                  <c:v>54.67</c:v>
                </c:pt>
                <c:pt idx="4">
                  <c:v>54.67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3D-4C69-9A8E-E9E0E34B2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15842432"/>
        <c:axId val="11585651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33D-4C69-9A8E-E9E0E34B2CA5}"/>
                </c:ext>
              </c:extLst>
            </c:dLbl>
            <c:dLbl>
              <c:idx val="2"/>
              <c:layout>
                <c:manualLayout>
                  <c:x val="-4.4088747179434583E-2"/>
                  <c:y val="-7.4825192698668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3D-4C69-9A8E-E9E0E34B2CA5}"/>
                </c:ext>
              </c:extLst>
            </c:dLbl>
            <c:dLbl>
              <c:idx val="3"/>
              <c:layout>
                <c:manualLayout>
                  <c:x val="-5.001724173140825E-2"/>
                  <c:y val="-0.104083159404167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33D-4C69-9A8E-E9E0E34B2CA5}"/>
                </c:ext>
              </c:extLst>
            </c:dLbl>
            <c:dLbl>
              <c:idx val="4"/>
              <c:layout>
                <c:manualLayout>
                  <c:x val="-4.2341608002964062E-2"/>
                  <c:y val="-0.101769229591602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103.92381877165494</c:v>
                </c:pt>
                <c:pt idx="2">
                  <c:v>112.8241065171689</c:v>
                </c:pt>
                <c:pt idx="3">
                  <c:v>102.89855072463767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733D-4C69-9A8E-E9E0E34B2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858048"/>
        <c:axId val="115872128"/>
      </c:lineChart>
      <c:catAx>
        <c:axId val="115842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2" b="1" normalizeH="0" baseline="0"/>
            </a:pPr>
            <a:endParaRPr lang="ru-RU"/>
          </a:p>
        </c:txPr>
        <c:crossAx val="115856512"/>
        <c:crosses val="autoZero"/>
        <c:auto val="1"/>
        <c:lblAlgn val="ctr"/>
        <c:lblOffset val="100"/>
        <c:noMultiLvlLbl val="0"/>
      </c:catAx>
      <c:valAx>
        <c:axId val="115856512"/>
        <c:scaling>
          <c:orientation val="minMax"/>
          <c:max val="65"/>
          <c:min val="0"/>
        </c:scaling>
        <c:delete val="0"/>
        <c:axPos val="l"/>
        <c:majorGridlines>
          <c:spPr>
            <a:ln w="630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115842432"/>
        <c:crosses val="autoZero"/>
        <c:crossBetween val="between"/>
      </c:valAx>
      <c:catAx>
        <c:axId val="115858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872128"/>
        <c:crosses val="autoZero"/>
        <c:auto val="1"/>
        <c:lblAlgn val="ctr"/>
        <c:lblOffset val="100"/>
        <c:noMultiLvlLbl val="0"/>
      </c:catAx>
      <c:valAx>
        <c:axId val="115872128"/>
        <c:scaling>
          <c:orientation val="minMax"/>
          <c:max val="14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115858048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4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179188706923727E-2"/>
          <c:y val="0.12092978231176928"/>
          <c:w val="0.88341488133971513"/>
          <c:h val="0.5563777227366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4425417830797025E-3"/>
                  <c:y val="0.3950647640458250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4.5130842797342441E-3"/>
                  <c:y val="0.407363642601802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5.7631079042242432E-3"/>
                  <c:y val="0.272214443493206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1.5265195410854812E-3"/>
                  <c:y val="0.261548144977355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845141814854E-3"/>
                  <c:y val="0.282826417979701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582.20000000000005</c:v>
                </c:pt>
                <c:pt idx="1">
                  <c:v>593</c:v>
                </c:pt>
                <c:pt idx="2">
                  <c:v>335.5</c:v>
                </c:pt>
                <c:pt idx="3">
                  <c:v>339.9</c:v>
                </c:pt>
                <c:pt idx="4">
                  <c:v>344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18095232"/>
        <c:axId val="11871142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107524638711232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7.4677832292585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3.6980890347669826E-2"/>
                  <c:y val="-0.104096365347877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0.173957624691078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2614354631157064E-2"/>
                  <c:y val="-0.173259009807856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 год</c:v>
                  </c:pt>
                  <c:pt idx="1">
                    <c:v>2022 год</c:v>
                  </c:pt>
                  <c:pt idx="2">
                    <c:v>2023 год</c:v>
                  </c:pt>
                  <c:pt idx="3">
                    <c:v>2024 год</c:v>
                  </c:pt>
                  <c:pt idx="4">
                    <c:v>2025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
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101.85503263483338</c:v>
                </c:pt>
                <c:pt idx="2">
                  <c:v>56.576728499156829</c:v>
                </c:pt>
                <c:pt idx="3">
                  <c:v>101.31147540983605</c:v>
                </c:pt>
                <c:pt idx="4">
                  <c:v>101.20623712856722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712960"/>
        <c:axId val="118727040"/>
      </c:lineChart>
      <c:catAx>
        <c:axId val="11809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normalizeH="0" baseline="0"/>
            </a:pPr>
            <a:endParaRPr lang="ru-RU"/>
          </a:p>
        </c:txPr>
        <c:crossAx val="118711424"/>
        <c:crosses val="autoZero"/>
        <c:auto val="1"/>
        <c:lblAlgn val="ctr"/>
        <c:lblOffset val="100"/>
        <c:noMultiLvlLbl val="0"/>
      </c:catAx>
      <c:valAx>
        <c:axId val="118711424"/>
        <c:scaling>
          <c:orientation val="minMax"/>
          <c:max val="600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8095232"/>
        <c:crosses val="autoZero"/>
        <c:crossBetween val="between"/>
        <c:majorUnit val="100"/>
      </c:valAx>
      <c:catAx>
        <c:axId val="118712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727040"/>
        <c:crosses val="autoZero"/>
        <c:auto val="1"/>
        <c:lblAlgn val="ctr"/>
        <c:lblOffset val="100"/>
        <c:noMultiLvlLbl val="0"/>
      </c:catAx>
      <c:valAx>
        <c:axId val="118727040"/>
        <c:scaling>
          <c:orientation val="minMax"/>
          <c:max val="11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118712960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7D1486D-493D-4E70-AF0A-306240A950C9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B530B06B-BE14-490B-8DFF-C8FE752D414F}" type="parTrans" cxnId="{4BB99813-9C24-4D6C-9589-B1BA588D383B}">
      <dgm:prSet/>
      <dgm:spPr/>
      <dgm:t>
        <a:bodyPr/>
        <a:lstStyle/>
        <a:p>
          <a:endParaRPr lang="ru-RU"/>
        </a:p>
      </dgm:t>
    </dgm:pt>
    <dgm:pt modelId="{022494A4-CE94-4DAC-80AE-B477881A813A}" type="sibTrans" cxnId="{4BB99813-9C24-4D6C-9589-B1BA588D383B}">
      <dgm:prSet/>
      <dgm:spPr/>
      <dgm:t>
        <a:bodyPr/>
        <a:lstStyle/>
        <a:p>
          <a:endParaRPr lang="ru-RU"/>
        </a:p>
      </dgm:t>
    </dgm:pt>
    <dgm:pt modelId="{ED451992-A30C-4668-B278-AF57D527CC16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Муниципальное</a:t>
          </a:r>
          <a:r>
            <a:rPr lang="ru-RU" sz="1800" b="1" dirty="0">
              <a:solidFill>
                <a:schemeClr val="tx1"/>
              </a:solidFill>
            </a:rPr>
            <a:t> управление</a:t>
          </a:r>
        </a:p>
      </dgm:t>
    </dgm:pt>
    <dgm:pt modelId="{57AC670F-8556-4BAD-BE91-D19047302F60}" type="parTrans" cxnId="{07424107-0A64-4958-9D61-32337258076B}">
      <dgm:prSet/>
      <dgm:spPr/>
      <dgm:t>
        <a:bodyPr/>
        <a:lstStyle/>
        <a:p>
          <a:endParaRPr lang="ru-RU"/>
        </a:p>
      </dgm:t>
    </dgm:pt>
    <dgm:pt modelId="{CAEE4DC4-D181-47B7-BC8B-5A6882B46FF5}" type="sibTrans" cxnId="{07424107-0A64-4958-9D61-32337258076B}">
      <dgm:prSet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EE8CA429-25A4-4B25-98BD-7428ED6906A5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4579B80E-255C-4ECE-87AC-43952E35262C}" type="parTrans" cxnId="{9CF43165-8163-400C-BB62-C7A967EA6D6C}">
      <dgm:prSet/>
      <dgm:spPr/>
      <dgm:t>
        <a:bodyPr/>
        <a:lstStyle/>
        <a:p>
          <a:endParaRPr lang="ru-RU"/>
        </a:p>
      </dgm:t>
    </dgm:pt>
    <dgm:pt modelId="{7663F59B-5D5A-45A8-8AE8-E426CA04AE89}" type="sibTrans" cxnId="{9CF43165-8163-400C-BB62-C7A967EA6D6C}">
      <dgm:prSet/>
      <dgm:spPr/>
      <dgm:t>
        <a:bodyPr/>
        <a:lstStyle/>
        <a:p>
          <a:endParaRPr lang="ru-RU"/>
        </a:p>
      </dgm:t>
    </dgm:pt>
    <dgm:pt modelId="{7190FA2E-5A29-43C0-A0A2-283C5240E74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>
          <a:noFill/>
          <a:round/>
        </a:ln>
        <a:effectLst>
          <a:softEdge rad="76200"/>
        </a:effectLst>
      </dgm:spPr>
      <dgm:t>
        <a:bodyPr/>
        <a:lstStyle/>
        <a:p>
          <a:pPr rtl="0"/>
          <a:endParaRPr lang="ru-RU" sz="1400" dirty="0"/>
        </a:p>
      </dgm:t>
    </dgm:pt>
    <dgm:pt modelId="{27C1FE19-38C9-4A6C-8836-C90CDAA45755}" type="sibTrans" cxnId="{65615642-2456-4D9D-99B1-A2BF4B1F1797}">
      <dgm:prSet/>
      <dgm:spPr/>
      <dgm:t>
        <a:bodyPr/>
        <a:lstStyle/>
        <a:p>
          <a:endParaRPr lang="ru-RU"/>
        </a:p>
      </dgm:t>
    </dgm:pt>
    <dgm:pt modelId="{0C63031C-8316-46B6-9B81-B41FBE45ADDE}" type="parTrans" cxnId="{65615642-2456-4D9D-99B1-A2BF4B1F1797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FF8EDC-3A58-446E-A184-6D6382AE1B29}" type="pres">
      <dgm:prSet presAssocID="{7190FA2E-5A29-43C0-A0A2-283C5240E741}" presName="singleCycle" presStyleCnt="0"/>
      <dgm:spPr/>
    </dgm:pt>
    <dgm:pt modelId="{9C0D22E0-7A2B-482F-8053-71E45C45DBB0}" type="pres">
      <dgm:prSet presAssocID="{7190FA2E-5A29-43C0-A0A2-283C5240E741}" presName="singleCenter" presStyleLbl="node1" presStyleIdx="0" presStyleCnt="5" custFlipHor="1" custScaleX="160805" custScaleY="15283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FB4D8DF-DA6D-46D3-8658-FAA5E59A05E0}" type="pres">
      <dgm:prSet presAssocID="{B530B06B-BE14-490B-8DFF-C8FE752D414F}" presName="Name56" presStyleLbl="parChTrans1D2" presStyleIdx="0" presStyleCnt="4"/>
      <dgm:spPr/>
      <dgm:t>
        <a:bodyPr/>
        <a:lstStyle/>
        <a:p>
          <a:endParaRPr lang="ru-RU"/>
        </a:p>
      </dgm:t>
    </dgm:pt>
    <dgm:pt modelId="{90C4E1B0-BC52-4794-9347-F4B7BCDA5C79}" type="pres">
      <dgm:prSet presAssocID="{67D1486D-493D-4E70-AF0A-306240A950C9}" presName="text0" presStyleLbl="node1" presStyleIdx="1" presStyleCnt="5" custScaleX="342876" custRadScaleRad="91821" custRadScaleInc="397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02931-1314-43AB-9CAC-5AFAC0905739}" type="pres">
      <dgm:prSet presAssocID="{57AC670F-8556-4BAD-BE91-D19047302F60}" presName="Name56" presStyleLbl="parChTrans1D2" presStyleIdx="1" presStyleCnt="4"/>
      <dgm:spPr/>
      <dgm:t>
        <a:bodyPr/>
        <a:lstStyle/>
        <a:p>
          <a:endParaRPr lang="ru-RU"/>
        </a:p>
      </dgm:t>
    </dgm:pt>
    <dgm:pt modelId="{7BB470B0-F698-4D73-90AA-5BB339FA778B}" type="pres">
      <dgm:prSet presAssocID="{ED451992-A30C-4668-B278-AF57D527CC16}" presName="text0" presStyleLbl="node1" presStyleIdx="2" presStyleCnt="5" custScaleX="222282" custRadScaleRad="133636" custRadScaleInc="2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933D6-6D14-427E-9725-B6DD707EC084}" type="pres">
      <dgm:prSet presAssocID="{8EC74154-CED7-4D4E-88F1-7AE000C631E9}" presName="Name56" presStyleLbl="parChTrans1D2" presStyleIdx="2" presStyleCnt="4"/>
      <dgm:spPr/>
      <dgm:t>
        <a:bodyPr/>
        <a:lstStyle/>
        <a:p>
          <a:endParaRPr lang="ru-RU"/>
        </a:p>
      </dgm:t>
    </dgm:pt>
    <dgm:pt modelId="{9741B4FF-7B49-40E8-969A-388F36716E4F}" type="pres">
      <dgm:prSet presAssocID="{EA26A8F3-01A0-4074-AC15-14AF7D25EB55}" presName="text0" presStyleLbl="node1" presStyleIdx="3" presStyleCnt="5" custScaleX="350218" custRadScaleRad="105398" custRadScaleInc="-39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4F5BC-BDB3-4C73-84AB-E2C648D217AF}" type="pres">
      <dgm:prSet presAssocID="{4579B80E-255C-4ECE-87AC-43952E35262C}" presName="Name56" presStyleLbl="parChTrans1D2" presStyleIdx="3" presStyleCnt="4"/>
      <dgm:spPr/>
      <dgm:t>
        <a:bodyPr/>
        <a:lstStyle/>
        <a:p>
          <a:endParaRPr lang="ru-RU"/>
        </a:p>
      </dgm:t>
    </dgm:pt>
    <dgm:pt modelId="{B308A190-899F-427B-AA72-EF21A362D575}" type="pres">
      <dgm:prSet presAssocID="{EE8CA429-25A4-4B25-98BD-7428ED6906A5}" presName="text0" presStyleLbl="node1" presStyleIdx="4" presStyleCnt="5" custScaleX="215180" custRadScaleRad="140562" custRadScaleInc="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CD0C1A-868F-487E-A2A5-4ED965750A9F}" type="presOf" srcId="{5E72A612-8B8A-402D-B046-CF51C114C440}" destId="{C2AB0EC1-33D7-4002-A84A-4B3F2EA4BC5D}" srcOrd="0" destOrd="0" presId="urn:microsoft.com/office/officeart/2008/layout/RadialCluster"/>
    <dgm:cxn modelId="{EB1D01B9-5A9B-4339-8C7F-738EFC1AF8DC}" type="presOf" srcId="{EE8CA429-25A4-4B25-98BD-7428ED6906A5}" destId="{B308A190-899F-427B-AA72-EF21A362D575}" srcOrd="0" destOrd="0" presId="urn:microsoft.com/office/officeart/2008/layout/RadialCluster"/>
    <dgm:cxn modelId="{0ACE7A47-3138-42DA-9248-EAA3A82B48A3}" type="presOf" srcId="{67D1486D-493D-4E70-AF0A-306240A950C9}" destId="{90C4E1B0-BC52-4794-9347-F4B7BCDA5C79}" srcOrd="0" destOrd="0" presId="urn:microsoft.com/office/officeart/2008/layout/RadialCluster"/>
    <dgm:cxn modelId="{AE45D994-47FB-4363-98D7-12525467405F}" type="presOf" srcId="{8EC74154-CED7-4D4E-88F1-7AE000C631E9}" destId="{25F933D6-6D14-427E-9725-B6DD707EC084}" srcOrd="0" destOrd="0" presId="urn:microsoft.com/office/officeart/2008/layout/RadialCluster"/>
    <dgm:cxn modelId="{A343BB09-3C36-4D40-A587-D304B39249D8}" type="presOf" srcId="{EA26A8F3-01A0-4074-AC15-14AF7D25EB55}" destId="{9741B4FF-7B49-40E8-969A-388F36716E4F}" srcOrd="0" destOrd="0" presId="urn:microsoft.com/office/officeart/2008/layout/RadialCluster"/>
    <dgm:cxn modelId="{10DC6E05-299D-493E-A729-9B619BD8C96A}" type="presOf" srcId="{57AC670F-8556-4BAD-BE91-D19047302F60}" destId="{83102931-1314-43AB-9CAC-5AFAC0905739}" srcOrd="0" destOrd="0" presId="urn:microsoft.com/office/officeart/2008/layout/RadialCluster"/>
    <dgm:cxn modelId="{F89D5CE6-6433-47FF-A3D8-F66C35763ABD}" srcId="{7190FA2E-5A29-43C0-A0A2-283C5240E741}" destId="{EA26A8F3-01A0-4074-AC15-14AF7D25EB55}" srcOrd="2" destOrd="0" parTransId="{8EC74154-CED7-4D4E-88F1-7AE000C631E9}" sibTransId="{17EAAF3B-FEA5-47B3-AFD6-1EC6D4C7450F}"/>
    <dgm:cxn modelId="{193A0401-0164-4612-99D9-1DAF802AC1B1}" type="presOf" srcId="{7190FA2E-5A29-43C0-A0A2-283C5240E741}" destId="{9C0D22E0-7A2B-482F-8053-71E45C45DBB0}" srcOrd="0" destOrd="0" presId="urn:microsoft.com/office/officeart/2008/layout/RadialCluster"/>
    <dgm:cxn modelId="{4BB99813-9C24-4D6C-9589-B1BA588D383B}" srcId="{7190FA2E-5A29-43C0-A0A2-283C5240E741}" destId="{67D1486D-493D-4E70-AF0A-306240A950C9}" srcOrd="0" destOrd="0" parTransId="{B530B06B-BE14-490B-8DFF-C8FE752D414F}" sibTransId="{022494A4-CE94-4DAC-80AE-B477881A813A}"/>
    <dgm:cxn modelId="{1C65DECE-37E4-4463-AED0-1F8CD69DCE6B}" type="presOf" srcId="{4579B80E-255C-4ECE-87AC-43952E35262C}" destId="{1244F5BC-BDB3-4C73-84AB-E2C648D217AF}" srcOrd="0" destOrd="0" presId="urn:microsoft.com/office/officeart/2008/layout/RadialCluster"/>
    <dgm:cxn modelId="{9CF43165-8163-400C-BB62-C7A967EA6D6C}" srcId="{7190FA2E-5A29-43C0-A0A2-283C5240E741}" destId="{EE8CA429-25A4-4B25-98BD-7428ED6906A5}" srcOrd="3" destOrd="0" parTransId="{4579B80E-255C-4ECE-87AC-43952E35262C}" sibTransId="{7663F59B-5D5A-45A8-8AE8-E426CA04AE89}"/>
    <dgm:cxn modelId="{65615642-2456-4D9D-99B1-A2BF4B1F1797}" srcId="{5E72A612-8B8A-402D-B046-CF51C114C440}" destId="{7190FA2E-5A29-43C0-A0A2-283C5240E741}" srcOrd="0" destOrd="0" parTransId="{0C63031C-8316-46B6-9B81-B41FBE45ADDE}" sibTransId="{27C1FE19-38C9-4A6C-8836-C90CDAA45755}"/>
    <dgm:cxn modelId="{6C7CB24A-5C56-4B2D-AC6E-F9EA1C8E3738}" type="presOf" srcId="{B530B06B-BE14-490B-8DFF-C8FE752D414F}" destId="{FFB4D8DF-DA6D-46D3-8658-FAA5E59A05E0}" srcOrd="0" destOrd="0" presId="urn:microsoft.com/office/officeart/2008/layout/RadialCluster"/>
    <dgm:cxn modelId="{EF80F855-6F9F-40EA-B2E7-1AA4CBAC7B25}" type="presOf" srcId="{ED451992-A30C-4668-B278-AF57D527CC16}" destId="{7BB470B0-F698-4D73-90AA-5BB339FA778B}" srcOrd="0" destOrd="0" presId="urn:microsoft.com/office/officeart/2008/layout/RadialCluster"/>
    <dgm:cxn modelId="{07424107-0A64-4958-9D61-32337258076B}" srcId="{7190FA2E-5A29-43C0-A0A2-283C5240E741}" destId="{ED451992-A30C-4668-B278-AF57D527CC16}" srcOrd="1" destOrd="0" parTransId="{57AC670F-8556-4BAD-BE91-D19047302F60}" sibTransId="{CAEE4DC4-D181-47B7-BC8B-5A6882B46FF5}"/>
    <dgm:cxn modelId="{00F2B50D-E27A-4B3D-864A-9456D63E5E9C}" type="presParOf" srcId="{C2AB0EC1-33D7-4002-A84A-4B3F2EA4BC5D}" destId="{22FF8EDC-3A58-446E-A184-6D6382AE1B29}" srcOrd="0" destOrd="0" presId="urn:microsoft.com/office/officeart/2008/layout/RadialCluster"/>
    <dgm:cxn modelId="{51BD5402-1CB9-49FD-AF83-CD0E80ACB7EB}" type="presParOf" srcId="{22FF8EDC-3A58-446E-A184-6D6382AE1B29}" destId="{9C0D22E0-7A2B-482F-8053-71E45C45DBB0}" srcOrd="0" destOrd="0" presId="urn:microsoft.com/office/officeart/2008/layout/RadialCluster"/>
    <dgm:cxn modelId="{C4D2752B-6A65-4D98-B798-C17E2C4F382E}" type="presParOf" srcId="{22FF8EDC-3A58-446E-A184-6D6382AE1B29}" destId="{FFB4D8DF-DA6D-46D3-8658-FAA5E59A05E0}" srcOrd="1" destOrd="0" presId="urn:microsoft.com/office/officeart/2008/layout/RadialCluster"/>
    <dgm:cxn modelId="{9C2E502C-8792-43FB-B233-0197A7876ECA}" type="presParOf" srcId="{22FF8EDC-3A58-446E-A184-6D6382AE1B29}" destId="{90C4E1B0-BC52-4794-9347-F4B7BCDA5C79}" srcOrd="2" destOrd="0" presId="urn:microsoft.com/office/officeart/2008/layout/RadialCluster"/>
    <dgm:cxn modelId="{8E4C6C42-771B-42AB-BFF1-F43A2B89674D}" type="presParOf" srcId="{22FF8EDC-3A58-446E-A184-6D6382AE1B29}" destId="{83102931-1314-43AB-9CAC-5AFAC0905739}" srcOrd="3" destOrd="0" presId="urn:microsoft.com/office/officeart/2008/layout/RadialCluster"/>
    <dgm:cxn modelId="{6A37996A-28E4-4B00-B319-FEDDAA2B82DB}" type="presParOf" srcId="{22FF8EDC-3A58-446E-A184-6D6382AE1B29}" destId="{7BB470B0-F698-4D73-90AA-5BB339FA778B}" srcOrd="4" destOrd="0" presId="urn:microsoft.com/office/officeart/2008/layout/RadialCluster"/>
    <dgm:cxn modelId="{D0D3F29E-1A31-4885-AABD-B67F08BC3585}" type="presParOf" srcId="{22FF8EDC-3A58-446E-A184-6D6382AE1B29}" destId="{25F933D6-6D14-427E-9725-B6DD707EC084}" srcOrd="5" destOrd="0" presId="urn:microsoft.com/office/officeart/2008/layout/RadialCluster"/>
    <dgm:cxn modelId="{A049D9E1-67C3-4F09-BA72-05F96377F0E8}" type="presParOf" srcId="{22FF8EDC-3A58-446E-A184-6D6382AE1B29}" destId="{9741B4FF-7B49-40E8-969A-388F36716E4F}" srcOrd="6" destOrd="0" presId="urn:microsoft.com/office/officeart/2008/layout/RadialCluster"/>
    <dgm:cxn modelId="{920C2A02-9E96-4913-8F10-5F3CFB415B8C}" type="presParOf" srcId="{22FF8EDC-3A58-446E-A184-6D6382AE1B29}" destId="{1244F5BC-BDB3-4C73-84AB-E2C648D217AF}" srcOrd="7" destOrd="0" presId="urn:microsoft.com/office/officeart/2008/layout/RadialCluster"/>
    <dgm:cxn modelId="{989F8B92-B353-4EB6-AD65-377F9BB937C1}" type="presParOf" srcId="{22FF8EDC-3A58-446E-A184-6D6382AE1B29}" destId="{B308A190-899F-427B-AA72-EF21A362D575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сферы культуры</a:t>
          </a:r>
        </a:p>
        <a:p>
          <a:endParaRPr lang="ru-RU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27,9 </a:t>
          </a:r>
          <a:r>
            <a: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млн руб</a:t>
          </a:r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 sz="2200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 sz="2200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77778" custScaleY="88736" custLinFactNeighborX="50708" custLinFactNeighborY="-15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9BD8E-60E3-4584-896B-0E2C46CBBFD9}" type="presOf" srcId="{F2ED7A31-FFA0-49DE-B00C-71974DB80FD2}" destId="{C80F1E1C-B5CD-4D98-90E1-E56C80BA5ADC}" srcOrd="0" destOrd="0" presId="urn:microsoft.com/office/officeart/2005/8/layout/vList5"/>
    <dgm:cxn modelId="{5B404339-5D6B-4450-AB8C-7EFA05C8921B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9662CD52-2872-4FDE-8264-BCEFE592388A}" type="presParOf" srcId="{C80F1E1C-B5CD-4D98-90E1-E56C80BA5ADC}" destId="{1B0B75E7-BF55-48EA-A677-A094707EDCA4}" srcOrd="0" destOrd="0" presId="urn:microsoft.com/office/officeart/2005/8/layout/vList5"/>
    <dgm:cxn modelId="{01FA8899-92BF-4E3B-9768-32EE812F4FA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дорожного хозяйства и благоустройство</a:t>
          </a:r>
        </a:p>
        <a:p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372,3</a:t>
          </a:r>
          <a:r>
            <a: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млн руб</a:t>
          </a:r>
          <a:r>
            <a: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82117" custScaleY="75251" custLinFactNeighborX="36581" custLinFactNeighborY="-85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77E1C2-3867-4DDB-84A8-0E4C226D9CB8}" type="presOf" srcId="{DA746A9A-C824-472C-8746-7748AABC8BD4}" destId="{ED8A8DF6-8780-4824-8247-1A4C7B0D4373}" srcOrd="0" destOrd="0" presId="urn:microsoft.com/office/officeart/2005/8/layout/vList5"/>
    <dgm:cxn modelId="{5BFDC7EC-436C-4183-ABCD-CFB450805C44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8D4A610F-2E45-4B01-BDB2-A2E45C18AB9B}" type="presParOf" srcId="{C80F1E1C-B5CD-4D98-90E1-E56C80BA5ADC}" destId="{1B0B75E7-BF55-48EA-A677-A094707EDCA4}" srcOrd="0" destOrd="0" presId="urn:microsoft.com/office/officeart/2005/8/layout/vList5"/>
    <dgm:cxn modelId="{35EF6D88-C504-4848-93C6-875BCDD2306A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коммунального хозяйства и комплексное развитие сельских территорий</a:t>
          </a:r>
        </a:p>
        <a:p>
          <a:r>
            <a:rPr lang="en-US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86,5</a:t>
          </a:r>
          <a:r>
            <a:rPr lang="ru-RU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млн руб</a:t>
          </a:r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 sz="2200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 sz="2200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49313" custScaleY="34231" custLinFactNeighborX="-135" custLinFactNeighborY="-60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5F6BFF-58CF-4C6D-B12E-5146CCBED27A}" type="presOf" srcId="{DA746A9A-C824-472C-8746-7748AABC8BD4}" destId="{ED8A8DF6-8780-4824-8247-1A4C7B0D4373}" srcOrd="0" destOrd="0" presId="urn:microsoft.com/office/officeart/2005/8/layout/vList5"/>
    <dgm:cxn modelId="{CC88A8F8-4262-494D-9DD4-10472AA5DEBD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D4A4939E-7E1B-4A81-8CD1-11C423BE1766}" type="presParOf" srcId="{C80F1E1C-B5CD-4D98-90E1-E56C80BA5ADC}" destId="{1B0B75E7-BF55-48EA-A677-A094707EDCA4}" srcOrd="0" destOrd="0" presId="urn:microsoft.com/office/officeart/2005/8/layout/vList5"/>
    <dgm:cxn modelId="{DD94112C-8C3E-4205-B3B0-D45971C1A641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rgbClr val="92D050"/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Развитие системы образования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3C562762-5AC3-47E7-B431-1E885202A88D}">
      <dgm:prSet/>
      <dgm:spPr/>
      <dgm:t>
        <a:bodyPr/>
        <a:lstStyle/>
        <a:p>
          <a:r>
            <a:rPr lang="ru-RU" dirty="0"/>
            <a:t>Развитие сферы культуры </a:t>
          </a:r>
        </a:p>
      </dgm:t>
    </dgm:pt>
    <dgm:pt modelId="{E5CBE5F8-A62D-491F-A086-53EA3756E610}" type="parTrans" cxnId="{186C3BF6-61A3-46C6-9BEE-E57824F7FF95}">
      <dgm:prSet/>
      <dgm:spPr/>
      <dgm:t>
        <a:bodyPr/>
        <a:lstStyle/>
        <a:p>
          <a:endParaRPr lang="ru-RU"/>
        </a:p>
      </dgm:t>
    </dgm:pt>
    <dgm:pt modelId="{2095EA84-C769-44BE-9330-1ADDE857C339}" type="sibTrans" cxnId="{186C3BF6-61A3-46C6-9BEE-E57824F7FF95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 smtClean="0"/>
            <a:t>Развитие молодежной политики, физической культуры и спорта</a:t>
          </a:r>
          <a:endParaRPr lang="ru-RU" dirty="0"/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 smtClean="0"/>
            <a:t>Развитие отдельных направлений социальной сферы</a:t>
          </a:r>
          <a:endParaRPr lang="ru-RU" dirty="0"/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 custT="1"/>
      <dgm:spPr/>
      <dgm:t>
        <a:bodyPr/>
        <a:lstStyle/>
        <a:p>
          <a:r>
            <a:rPr lang="ru-RU" sz="2400" dirty="0" smtClean="0"/>
            <a:t>Обеспечение безопасности населения</a:t>
          </a:r>
          <a:br>
            <a:rPr lang="ru-RU" sz="2400" dirty="0" smtClean="0"/>
          </a:br>
          <a:r>
            <a:rPr lang="ru-RU" sz="2400" dirty="0" smtClean="0"/>
            <a:t>и территории</a:t>
          </a:r>
          <a:endParaRPr lang="ru-RU" sz="2400" dirty="0"/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6" custScaleX="209245" custScaleY="79987" custLinFactNeighborX="16578" custLinFactNeighborY="-5258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5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6" custScaleX="253824" custScaleY="127777" custRadScaleRad="128754" custRadScaleInc="-175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5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6" custScaleX="267368" custRadScaleRad="122771" custRadScaleInc="5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5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6" custScaleX="291859" custRadScaleRad="56693" custRadScaleInc="-81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815EC-CAA4-4507-9C9C-5543149824E5}" type="pres">
      <dgm:prSet presAssocID="{E5CBE5F8-A62D-491F-A086-53EA3756E610}" presName="Name56" presStyleLbl="parChTrans1D2" presStyleIdx="3" presStyleCnt="5"/>
      <dgm:spPr/>
      <dgm:t>
        <a:bodyPr/>
        <a:lstStyle/>
        <a:p>
          <a:endParaRPr lang="ru-RU"/>
        </a:p>
      </dgm:t>
    </dgm:pt>
    <dgm:pt modelId="{77171378-8741-4EE4-A3D5-2875CA800DF9}" type="pres">
      <dgm:prSet presAssocID="{3C562762-5AC3-47E7-B431-1E885202A88D}" presName="text0" presStyleLbl="node1" presStyleIdx="4" presStyleCnt="6" custScaleX="218386" custRadScaleRad="97885" custRadScaleInc="17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4" presStyleCnt="5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5" presStyleCnt="6" custScaleX="255124" custRadScaleRad="109881" custRadScaleInc="-72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58E39A-2CE5-431F-A41D-6C4F5931AB67}" type="presOf" srcId="{F1D62364-8FCA-49DD-B897-847CEBED0F4B}" destId="{077F13BE-22C0-4D8B-85A0-71F03A892FE9}" srcOrd="0" destOrd="0" presId="urn:microsoft.com/office/officeart/2008/layout/RadialCluster"/>
    <dgm:cxn modelId="{33FB7CB0-8435-4002-A3FA-6497C76C5F83}" type="presOf" srcId="{BEB3D69A-3E55-4E5A-9071-E8A2C685F980}" destId="{AFEE1A46-1D36-4397-A044-9E5E3A6A02F5}" srcOrd="0" destOrd="0" presId="urn:microsoft.com/office/officeart/2008/layout/RadialCluster"/>
    <dgm:cxn modelId="{90676739-759E-45B7-ADA2-D8F18D8F073A}" type="presOf" srcId="{26C35E9C-EB79-4EC3-A95A-7C0B3318C919}" destId="{2C419525-2432-4C75-A3DB-03B3A6DB18CB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78F14369-E9EA-4DAC-BCA4-1516B5F7BC3B}" type="presOf" srcId="{EA26A8F3-01A0-4074-AC15-14AF7D25EB55}" destId="{2A201E2E-8BC9-4CD8-9385-ED6EAB347D95}" srcOrd="0" destOrd="0" presId="urn:microsoft.com/office/officeart/2008/layout/RadialCluster"/>
    <dgm:cxn modelId="{E9826A47-40DB-4D20-97EB-881AE856AC1E}" type="presOf" srcId="{933857ED-7CC1-42EF-91C1-91ADADBCEA2E}" destId="{38B30900-81A2-4DE1-8694-6C18238AE2E0}" srcOrd="0" destOrd="0" presId="urn:microsoft.com/office/officeart/2008/layout/RadialCluster"/>
    <dgm:cxn modelId="{01E8E41E-BF6C-4C9E-A05B-A9B5E62FAA9E}" type="presOf" srcId="{E5CBE5F8-A62D-491F-A086-53EA3756E610}" destId="{93B815EC-CAA4-4507-9C9C-5543149824E5}" srcOrd="0" destOrd="0" presId="urn:microsoft.com/office/officeart/2008/layout/RadialCluster"/>
    <dgm:cxn modelId="{D9C32E50-E5F0-4C71-A2D3-98ABE4519632}" type="presOf" srcId="{3C562762-5AC3-47E7-B431-1E885202A88D}" destId="{77171378-8741-4EE4-A3D5-2875CA800DF9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186C3BF6-61A3-46C6-9BEE-E57824F7FF95}" srcId="{EA26A8F3-01A0-4074-AC15-14AF7D25EB55}" destId="{3C562762-5AC3-47E7-B431-1E885202A88D}" srcOrd="3" destOrd="0" parTransId="{E5CBE5F8-A62D-491F-A086-53EA3756E610}" sibTransId="{2095EA84-C769-44BE-9330-1ADDE857C339}"/>
    <dgm:cxn modelId="{BED84584-69D9-4922-95B1-0C4E540DD1A9}" type="presOf" srcId="{74D0DF41-587C-41D9-B594-62EDFE19F72E}" destId="{44AC298E-F55B-4A05-9DF0-941A7046CAAD}" srcOrd="0" destOrd="0" presId="urn:microsoft.com/office/officeart/2008/layout/RadialCluster"/>
    <dgm:cxn modelId="{8D568126-52E4-4A95-B984-7E7C79BC5987}" type="presOf" srcId="{C275130D-CA08-4847-8774-5B287EB1EDD1}" destId="{39CF5A3F-731D-4CA8-A172-2EE92B59CD22}" srcOrd="0" destOrd="0" presId="urn:microsoft.com/office/officeart/2008/layout/RadialCluster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196595D9-DC43-4208-9B19-52ED1CDD55C8}" type="presOf" srcId="{711196C6-3269-4DBB-8CDC-AA0CA7B970F7}" destId="{0FEE470A-C3B7-42AF-9B4A-75F4F41EC0B9}" srcOrd="0" destOrd="0" presId="urn:microsoft.com/office/officeart/2008/layout/RadialCluster"/>
    <dgm:cxn modelId="{373BD211-5336-4D79-812D-24A9DD8B595F}" srcId="{EA26A8F3-01A0-4074-AC15-14AF7D25EB55}" destId="{F1D62364-8FCA-49DD-B897-847CEBED0F4B}" srcOrd="4" destOrd="0" parTransId="{711196C6-3269-4DBB-8CDC-AA0CA7B970F7}" sibTransId="{46975BFE-CF43-4355-BBBF-C6687A457152}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2A0467B3-F7CB-4047-B72A-1DAE3C515C55}" type="presOf" srcId="{5E72A612-8B8A-402D-B046-CF51C114C440}" destId="{C2AB0EC1-33D7-4002-A84A-4B3F2EA4BC5D}" srcOrd="0" destOrd="0" presId="urn:microsoft.com/office/officeart/2008/layout/RadialCluster"/>
    <dgm:cxn modelId="{30E7D690-4C9E-47AE-B6A4-AA7CFC757B90}" type="presOf" srcId="{4FEBE94C-2CBB-48FA-94D4-D86293BDEB36}" destId="{9EC3C421-C879-401D-B0DC-FF66B9825935}" srcOrd="0" destOrd="0" presId="urn:microsoft.com/office/officeart/2008/layout/RadialCluster"/>
    <dgm:cxn modelId="{8EB597CE-B587-498F-B899-EFC8EDC07DC0}" type="presParOf" srcId="{C2AB0EC1-33D7-4002-A84A-4B3F2EA4BC5D}" destId="{9D48971B-0F4E-40DE-868F-168DD3C88EBE}" srcOrd="0" destOrd="0" presId="urn:microsoft.com/office/officeart/2008/layout/RadialCluster"/>
    <dgm:cxn modelId="{DB02EBC5-2922-4C0E-8713-B836534455FB}" type="presParOf" srcId="{9D48971B-0F4E-40DE-868F-168DD3C88EBE}" destId="{2A201E2E-8BC9-4CD8-9385-ED6EAB347D95}" srcOrd="0" destOrd="0" presId="urn:microsoft.com/office/officeart/2008/layout/RadialCluster"/>
    <dgm:cxn modelId="{F3F977B6-B313-4C47-9EAE-EB805B887049}" type="presParOf" srcId="{9D48971B-0F4E-40DE-868F-168DD3C88EBE}" destId="{38B30900-81A2-4DE1-8694-6C18238AE2E0}" srcOrd="1" destOrd="0" presId="urn:microsoft.com/office/officeart/2008/layout/RadialCluster"/>
    <dgm:cxn modelId="{BD4AB93E-3F56-41BA-8DA2-27D2839C5F36}" type="presParOf" srcId="{9D48971B-0F4E-40DE-868F-168DD3C88EBE}" destId="{AFEE1A46-1D36-4397-A044-9E5E3A6A02F5}" srcOrd="2" destOrd="0" presId="urn:microsoft.com/office/officeart/2008/layout/RadialCluster"/>
    <dgm:cxn modelId="{7BB7BABA-1870-4610-A66D-4CCC49BD4174}" type="presParOf" srcId="{9D48971B-0F4E-40DE-868F-168DD3C88EBE}" destId="{2C419525-2432-4C75-A3DB-03B3A6DB18CB}" srcOrd="3" destOrd="0" presId="urn:microsoft.com/office/officeart/2008/layout/RadialCluster"/>
    <dgm:cxn modelId="{3263F277-96F8-482A-AF12-A158CB3DBAAD}" type="presParOf" srcId="{9D48971B-0F4E-40DE-868F-168DD3C88EBE}" destId="{44AC298E-F55B-4A05-9DF0-941A7046CAAD}" srcOrd="4" destOrd="0" presId="urn:microsoft.com/office/officeart/2008/layout/RadialCluster"/>
    <dgm:cxn modelId="{AB13E944-7F6E-4209-8F33-5E843498CF21}" type="presParOf" srcId="{9D48971B-0F4E-40DE-868F-168DD3C88EBE}" destId="{9EC3C421-C879-401D-B0DC-FF66B9825935}" srcOrd="5" destOrd="0" presId="urn:microsoft.com/office/officeart/2008/layout/RadialCluster"/>
    <dgm:cxn modelId="{4A247837-4340-4CE9-B1ED-644856C114C5}" type="presParOf" srcId="{9D48971B-0F4E-40DE-868F-168DD3C88EBE}" destId="{39CF5A3F-731D-4CA8-A172-2EE92B59CD22}" srcOrd="6" destOrd="0" presId="urn:microsoft.com/office/officeart/2008/layout/RadialCluster"/>
    <dgm:cxn modelId="{12877535-449F-484B-BE20-D4919A353945}" type="presParOf" srcId="{9D48971B-0F4E-40DE-868F-168DD3C88EBE}" destId="{93B815EC-CAA4-4507-9C9C-5543149824E5}" srcOrd="7" destOrd="0" presId="urn:microsoft.com/office/officeart/2008/layout/RadialCluster"/>
    <dgm:cxn modelId="{9A6B452D-C256-4CE2-8A3B-F201C775FE35}" type="presParOf" srcId="{9D48971B-0F4E-40DE-868F-168DD3C88EBE}" destId="{77171378-8741-4EE4-A3D5-2875CA800DF9}" srcOrd="8" destOrd="0" presId="urn:microsoft.com/office/officeart/2008/layout/RadialCluster"/>
    <dgm:cxn modelId="{078BA054-4920-42E5-B8E5-1F77A42CA1A6}" type="presParOf" srcId="{9D48971B-0F4E-40DE-868F-168DD3C88EBE}" destId="{0FEE470A-C3B7-42AF-9B4A-75F4F41EC0B9}" srcOrd="9" destOrd="0" presId="urn:microsoft.com/office/officeart/2008/layout/RadialCluster"/>
    <dgm:cxn modelId="{99DF8019-CB78-45C1-8D9E-4FABE529AA3D}" type="presParOf" srcId="{9D48971B-0F4E-40DE-868F-168DD3C88EBE}" destId="{077F13BE-22C0-4D8B-85A0-71F03A892FE9}" srcOrd="10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Муниципальное управление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b="1" dirty="0"/>
            <a:t>Управление муниципальными финансами и муниципальным долгом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b="1" dirty="0"/>
            <a:t>Совершенствование муниципального управления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3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2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3" custScaleX="334725" custScaleY="141608" custRadScaleRad="97883" custRadScaleInc="-110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1" presStyleCnt="2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2" presStyleCnt="3" custScaleX="389976" custScaleY="139238" custRadScaleRad="117880" custRadScaleInc="-52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569134-4DFB-4D12-A0EE-92FC3066F017}" type="presOf" srcId="{BEB3D69A-3E55-4E5A-9071-E8A2C685F980}" destId="{AFEE1A46-1D36-4397-A044-9E5E3A6A02F5}" srcOrd="0" destOrd="0" presId="urn:microsoft.com/office/officeart/2008/layout/RadialCluster"/>
    <dgm:cxn modelId="{71998079-6206-49FE-B5F9-62B90D62E34D}" type="presOf" srcId="{EA26A8F3-01A0-4074-AC15-14AF7D25EB55}" destId="{2A201E2E-8BC9-4CD8-9385-ED6EAB347D95}" srcOrd="0" destOrd="0" presId="urn:microsoft.com/office/officeart/2008/layout/RadialCluster"/>
    <dgm:cxn modelId="{F3F42AC5-F104-4660-9FF0-3D4178A05183}" type="presOf" srcId="{F1D62364-8FCA-49DD-B897-847CEBED0F4B}" destId="{077F13BE-22C0-4D8B-85A0-71F03A892FE9}" srcOrd="0" destOrd="0" presId="urn:microsoft.com/office/officeart/2008/layout/RadialCluster"/>
    <dgm:cxn modelId="{3DD94392-D140-41E1-9267-FFF4A8968B3E}" type="presOf" srcId="{711196C6-3269-4DBB-8CDC-AA0CA7B970F7}" destId="{0FEE470A-C3B7-42AF-9B4A-75F4F41EC0B9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C4B883AF-BC86-48C3-B97C-FFE2EDB06D7B}" type="presOf" srcId="{933857ED-7CC1-42EF-91C1-91ADADBCEA2E}" destId="{38B30900-81A2-4DE1-8694-6C18238AE2E0}" srcOrd="0" destOrd="0" presId="urn:microsoft.com/office/officeart/2008/layout/RadialCluster"/>
    <dgm:cxn modelId="{BDA9BC54-9EDD-47EC-9A27-1BDC64995FD7}" type="presOf" srcId="{5E72A612-8B8A-402D-B046-CF51C114C440}" destId="{C2AB0EC1-33D7-4002-A84A-4B3F2EA4BC5D}" srcOrd="0" destOrd="0" presId="urn:microsoft.com/office/officeart/2008/layout/RadialCluster"/>
    <dgm:cxn modelId="{373BD211-5336-4D79-812D-24A9DD8B595F}" srcId="{EA26A8F3-01A0-4074-AC15-14AF7D25EB55}" destId="{F1D62364-8FCA-49DD-B897-847CEBED0F4B}" srcOrd="1" destOrd="0" parTransId="{711196C6-3269-4DBB-8CDC-AA0CA7B970F7}" sibTransId="{46975BFE-CF43-4355-BBBF-C6687A457152}"/>
    <dgm:cxn modelId="{A7CA67EC-DCA4-43AA-96B3-1850D4031E57}" type="presParOf" srcId="{C2AB0EC1-33D7-4002-A84A-4B3F2EA4BC5D}" destId="{9D48971B-0F4E-40DE-868F-168DD3C88EBE}" srcOrd="0" destOrd="0" presId="urn:microsoft.com/office/officeart/2008/layout/RadialCluster"/>
    <dgm:cxn modelId="{AA9C2008-EF0D-4436-890A-D9BDA0DC8D9A}" type="presParOf" srcId="{9D48971B-0F4E-40DE-868F-168DD3C88EBE}" destId="{2A201E2E-8BC9-4CD8-9385-ED6EAB347D95}" srcOrd="0" destOrd="0" presId="urn:microsoft.com/office/officeart/2008/layout/RadialCluster"/>
    <dgm:cxn modelId="{419FCE63-422C-4D54-B7E1-5A5DB90E6F75}" type="presParOf" srcId="{9D48971B-0F4E-40DE-868F-168DD3C88EBE}" destId="{38B30900-81A2-4DE1-8694-6C18238AE2E0}" srcOrd="1" destOrd="0" presId="urn:microsoft.com/office/officeart/2008/layout/RadialCluster"/>
    <dgm:cxn modelId="{407B4C50-B017-4105-A646-3D5AABCD3952}" type="presParOf" srcId="{9D48971B-0F4E-40DE-868F-168DD3C88EBE}" destId="{AFEE1A46-1D36-4397-A044-9E5E3A6A02F5}" srcOrd="2" destOrd="0" presId="urn:microsoft.com/office/officeart/2008/layout/RadialCluster"/>
    <dgm:cxn modelId="{F0CDBEC2-0074-4E16-B528-49759C2486E0}" type="presParOf" srcId="{9D48971B-0F4E-40DE-868F-168DD3C88EBE}" destId="{0FEE470A-C3B7-42AF-9B4A-75F4F41EC0B9}" srcOrd="3" destOrd="0" presId="urn:microsoft.com/office/officeart/2008/layout/RadialCluster"/>
    <dgm:cxn modelId="{7960DF2B-2ECE-4AB5-BF61-7978A619D69A}" type="presParOf" srcId="{9D48971B-0F4E-40DE-868F-168DD3C88EBE}" destId="{077F13BE-22C0-4D8B-85A0-71F03A892FE9}" srcOrd="4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Охрана окружающей среды </a:t>
          </a: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Развитие дорожного хозяйства и благоустройство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Развитие </a:t>
          </a:r>
          <a:r>
            <a:rPr lang="ru-RU" dirty="0" smtClean="0">
              <a:solidFill>
                <a:schemeClr val="tx1"/>
              </a:solidFill>
            </a:rPr>
            <a:t>коммунального </a:t>
          </a:r>
          <a:r>
            <a:rPr lang="ru-RU" dirty="0">
              <a:solidFill>
                <a:schemeClr val="tx1"/>
              </a:solidFill>
            </a:rPr>
            <a:t>хозяйства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83C5EF38-DF7A-4298-A88D-8E1A8D66672B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Улучшение жилищных условий граждан</a:t>
          </a:r>
          <a:endParaRPr lang="ru-RU" dirty="0">
            <a:solidFill>
              <a:schemeClr val="tx1"/>
            </a:solidFill>
          </a:endParaRPr>
        </a:p>
      </dgm:t>
    </dgm:pt>
    <dgm:pt modelId="{4A4EBC78-FFFE-4910-B543-323D9AFE8282}" type="parTrans" cxnId="{CCF5634C-A57D-4195-8340-3CFCA3011DA9}">
      <dgm:prSet/>
      <dgm:spPr/>
      <dgm:t>
        <a:bodyPr/>
        <a:lstStyle/>
        <a:p>
          <a:endParaRPr lang="ru-RU"/>
        </a:p>
      </dgm:t>
    </dgm:pt>
    <dgm:pt modelId="{3A3C16FD-529E-406D-AF85-CDFEBCEC8E74}" type="sibTrans" cxnId="{CCF5634C-A57D-4195-8340-3CFCA3011DA9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-42810" custLinFactNeighborY="-5000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290231" custScaleY="95929" custRadScaleRad="95622" custRadScaleInc="169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292062" custScaleY="86674" custRadScaleRad="69845" custRadScaleInc="217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4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5" custScaleX="249410" custScaleY="75508" custRadScaleRad="149358" custRadScaleInc="-281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D4EDA-0E30-43BE-8509-199507D9455C}" type="pres">
      <dgm:prSet presAssocID="{4A4EBC78-FFFE-4910-B543-323D9AFE8282}" presName="Name56" presStyleLbl="parChTrans1D2" presStyleIdx="3" presStyleCnt="4"/>
      <dgm:spPr/>
      <dgm:t>
        <a:bodyPr/>
        <a:lstStyle/>
        <a:p>
          <a:endParaRPr lang="ru-RU"/>
        </a:p>
      </dgm:t>
    </dgm:pt>
    <dgm:pt modelId="{C6BC5BC1-A4A4-48B9-9BD0-8D1415F2DB5E}" type="pres">
      <dgm:prSet presAssocID="{83C5EF38-DF7A-4298-A88D-8E1A8D66672B}" presName="text0" presStyleLbl="node1" presStyleIdx="4" presStyleCnt="5" custScaleX="260045" custScaleY="95930" custRadScaleRad="114387" custRadScaleInc="-17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1D1ED6-EFF9-497A-9492-22853E82E44C}" type="presOf" srcId="{83C5EF38-DF7A-4298-A88D-8E1A8D66672B}" destId="{C6BC5BC1-A4A4-48B9-9BD0-8D1415F2DB5E}" srcOrd="0" destOrd="0" presId="urn:microsoft.com/office/officeart/2008/layout/RadialCluster"/>
    <dgm:cxn modelId="{B32EB627-FAF6-422B-8E6E-9D4AF7BF599D}" type="presOf" srcId="{EA26A8F3-01A0-4074-AC15-14AF7D25EB55}" destId="{2A201E2E-8BC9-4CD8-9385-ED6EAB347D95}" srcOrd="0" destOrd="0" presId="urn:microsoft.com/office/officeart/2008/layout/RadialCluster"/>
    <dgm:cxn modelId="{A58F5F3F-24ED-4313-B111-AE2412693178}" type="presOf" srcId="{4A4EBC78-FFFE-4910-B543-323D9AFE8282}" destId="{8CCD4EDA-0E30-43BE-8509-199507D9455C}" srcOrd="0" destOrd="0" presId="urn:microsoft.com/office/officeart/2008/layout/RadialCluster"/>
    <dgm:cxn modelId="{CCF5634C-A57D-4195-8340-3CFCA3011DA9}" srcId="{EA26A8F3-01A0-4074-AC15-14AF7D25EB55}" destId="{83C5EF38-DF7A-4298-A88D-8E1A8D66672B}" srcOrd="3" destOrd="0" parTransId="{4A4EBC78-FFFE-4910-B543-323D9AFE8282}" sibTransId="{3A3C16FD-529E-406D-AF85-CDFEBCEC8E74}"/>
    <dgm:cxn modelId="{7004A51E-3CA4-4675-9C36-331CAAF0C406}" type="presOf" srcId="{933857ED-7CC1-42EF-91C1-91ADADBCEA2E}" destId="{38B30900-81A2-4DE1-8694-6C18238AE2E0}" srcOrd="0" destOrd="0" presId="urn:microsoft.com/office/officeart/2008/layout/RadialCluster"/>
    <dgm:cxn modelId="{7A405FC5-61C4-4989-A423-C88E992308A4}" type="presOf" srcId="{74D0DF41-587C-41D9-B594-62EDFE19F72E}" destId="{44AC298E-F55B-4A05-9DF0-941A7046CAAD}" srcOrd="0" destOrd="0" presId="urn:microsoft.com/office/officeart/2008/layout/RadialCluster"/>
    <dgm:cxn modelId="{4A43EAC0-5FCD-4B5D-8C21-C309F97A5130}" type="presOf" srcId="{5E72A612-8B8A-402D-B046-CF51C114C440}" destId="{C2AB0EC1-33D7-4002-A84A-4B3F2EA4BC5D}" srcOrd="0" destOrd="0" presId="urn:microsoft.com/office/officeart/2008/layout/RadialCluster"/>
    <dgm:cxn modelId="{4EDA71B2-1A0A-47DA-8B24-B1CEDEFAD6E7}" type="presOf" srcId="{C275130D-CA08-4847-8774-5B287EB1EDD1}" destId="{39CF5A3F-731D-4CA8-A172-2EE92B59CD22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8FD488C1-38E3-4034-B871-1AF58038F111}" type="presOf" srcId="{4FEBE94C-2CBB-48FA-94D4-D86293BDEB36}" destId="{9EC3C421-C879-401D-B0DC-FF66B9825935}" srcOrd="0" destOrd="0" presId="urn:microsoft.com/office/officeart/2008/layout/RadialCluster"/>
    <dgm:cxn modelId="{5E12CBBC-BE02-4D98-8818-945B227CAFA5}" type="presOf" srcId="{BEB3D69A-3E55-4E5A-9071-E8A2C685F980}" destId="{AFEE1A46-1D36-4397-A044-9E5E3A6A02F5}" srcOrd="0" destOrd="0" presId="urn:microsoft.com/office/officeart/2008/layout/RadialCluster"/>
    <dgm:cxn modelId="{9FE63858-BF39-46A1-A076-4CCF659CAD74}" type="presOf" srcId="{26C35E9C-EB79-4EC3-A95A-7C0B3318C919}" destId="{2C419525-2432-4C75-A3DB-03B3A6DB18CB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0A966313-48A7-4233-AD7F-112FE1C8B412}" type="presParOf" srcId="{C2AB0EC1-33D7-4002-A84A-4B3F2EA4BC5D}" destId="{9D48971B-0F4E-40DE-868F-168DD3C88EBE}" srcOrd="0" destOrd="0" presId="urn:microsoft.com/office/officeart/2008/layout/RadialCluster"/>
    <dgm:cxn modelId="{3DBB70C2-D289-4D3D-9212-6D3E4AF23912}" type="presParOf" srcId="{9D48971B-0F4E-40DE-868F-168DD3C88EBE}" destId="{2A201E2E-8BC9-4CD8-9385-ED6EAB347D95}" srcOrd="0" destOrd="0" presId="urn:microsoft.com/office/officeart/2008/layout/RadialCluster"/>
    <dgm:cxn modelId="{FE440F02-2320-4F76-8A4D-5EE3C4AE5768}" type="presParOf" srcId="{9D48971B-0F4E-40DE-868F-168DD3C88EBE}" destId="{38B30900-81A2-4DE1-8694-6C18238AE2E0}" srcOrd="1" destOrd="0" presId="urn:microsoft.com/office/officeart/2008/layout/RadialCluster"/>
    <dgm:cxn modelId="{C8FE996A-66B0-47C4-8C3C-CAD0062F0D02}" type="presParOf" srcId="{9D48971B-0F4E-40DE-868F-168DD3C88EBE}" destId="{AFEE1A46-1D36-4397-A044-9E5E3A6A02F5}" srcOrd="2" destOrd="0" presId="urn:microsoft.com/office/officeart/2008/layout/RadialCluster"/>
    <dgm:cxn modelId="{0386ADE2-FB18-4FF2-86A2-1F396DF690EC}" type="presParOf" srcId="{9D48971B-0F4E-40DE-868F-168DD3C88EBE}" destId="{2C419525-2432-4C75-A3DB-03B3A6DB18CB}" srcOrd="3" destOrd="0" presId="urn:microsoft.com/office/officeart/2008/layout/RadialCluster"/>
    <dgm:cxn modelId="{8B4EE65C-872A-4195-B115-81119F6532C5}" type="presParOf" srcId="{9D48971B-0F4E-40DE-868F-168DD3C88EBE}" destId="{44AC298E-F55B-4A05-9DF0-941A7046CAAD}" srcOrd="4" destOrd="0" presId="urn:microsoft.com/office/officeart/2008/layout/RadialCluster"/>
    <dgm:cxn modelId="{0B387057-17EB-4695-925F-98E0ADE4AC5E}" type="presParOf" srcId="{9D48971B-0F4E-40DE-868F-168DD3C88EBE}" destId="{9EC3C421-C879-401D-B0DC-FF66B9825935}" srcOrd="5" destOrd="0" presId="urn:microsoft.com/office/officeart/2008/layout/RadialCluster"/>
    <dgm:cxn modelId="{B8C25A1C-9DF2-4FD3-84C0-654B262643BA}" type="presParOf" srcId="{9D48971B-0F4E-40DE-868F-168DD3C88EBE}" destId="{39CF5A3F-731D-4CA8-A172-2EE92B59CD22}" srcOrd="6" destOrd="0" presId="urn:microsoft.com/office/officeart/2008/layout/RadialCluster"/>
    <dgm:cxn modelId="{870C5921-1AE8-48CD-B039-5064E953756B}" type="presParOf" srcId="{9D48971B-0F4E-40DE-868F-168DD3C88EBE}" destId="{8CCD4EDA-0E30-43BE-8509-199507D9455C}" srcOrd="7" destOrd="0" presId="urn:microsoft.com/office/officeart/2008/layout/RadialCluster"/>
    <dgm:cxn modelId="{53E19981-DD47-4491-9A91-C55F01F5F6A8}" type="presParOf" srcId="{9D48971B-0F4E-40DE-868F-168DD3C88EBE}" destId="{C6BC5BC1-A4A4-48B9-9BD0-8D1415F2DB5E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1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Градостроительная политика 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Управление земельными ресурсами и имуществом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Сельское хозяйство и </a:t>
          </a:r>
          <a:r>
            <a:rPr lang="ru-RU" dirty="0" smtClean="0"/>
            <a:t>комплексное развитие </a:t>
          </a:r>
          <a:r>
            <a:rPr lang="ru-RU" dirty="0"/>
            <a:t>сельских территорий 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26C086D8-900E-4459-B560-98FE04041581}">
      <dgm:prSet/>
      <dgm:spPr/>
      <dgm:t>
        <a:bodyPr/>
        <a:lstStyle/>
        <a:p>
          <a:r>
            <a:rPr lang="ru-RU" dirty="0"/>
            <a:t>Экономическое развитие </a:t>
          </a:r>
        </a:p>
      </dgm:t>
    </dgm:pt>
    <dgm:pt modelId="{1F3EB45E-26E4-419B-BEAF-0772D5A89A98}" type="parTrans" cxnId="{AB02E426-BC5C-412F-B930-80980E316200}">
      <dgm:prSet/>
      <dgm:spPr/>
      <dgm:t>
        <a:bodyPr/>
        <a:lstStyle/>
        <a:p>
          <a:endParaRPr lang="ru-RU"/>
        </a:p>
      </dgm:t>
    </dgm:pt>
    <dgm:pt modelId="{03232911-36BB-464E-BAA6-9F4CDBE4769A}" type="sibTrans" cxnId="{AB02E426-BC5C-412F-B930-80980E316200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52863" custLinFactNeighborY="-4754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285740" custRadScaleRad="93472" custRadScaleInc="-177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414317" custRadScaleRad="130128" custRadScaleInc="86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7D9B1-E50E-4B82-850B-48A101CD8916}" type="pres">
      <dgm:prSet presAssocID="{1F3EB45E-26E4-419B-BEAF-0772D5A89A98}" presName="Name56" presStyleLbl="parChTrans1D2" presStyleIdx="2" presStyleCnt="4"/>
      <dgm:spPr/>
      <dgm:t>
        <a:bodyPr/>
        <a:lstStyle/>
        <a:p>
          <a:endParaRPr lang="ru-RU"/>
        </a:p>
      </dgm:t>
    </dgm:pt>
    <dgm:pt modelId="{F0CB75F0-D03C-4484-B66E-029EE3B27A65}" type="pres">
      <dgm:prSet presAssocID="{26C086D8-900E-4459-B560-98FE04041581}" presName="text0" presStyleLbl="node1" presStyleIdx="3" presStyleCnt="5" custScaleX="242576" custScaleY="95913" custRadScaleRad="87149" custRadScaleInc="116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3" presStyleCnt="4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4" presStyleCnt="5" custScaleX="255124" custRadScaleRad="119772" custRadScaleInc="386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2E426-BC5C-412F-B930-80980E316200}" srcId="{EA26A8F3-01A0-4074-AC15-14AF7D25EB55}" destId="{26C086D8-900E-4459-B560-98FE04041581}" srcOrd="2" destOrd="0" parTransId="{1F3EB45E-26E4-419B-BEAF-0772D5A89A98}" sibTransId="{03232911-36BB-464E-BAA6-9F4CDBE4769A}"/>
    <dgm:cxn modelId="{F719FD0A-BACC-41A9-84EB-ECD047908169}" type="presOf" srcId="{933857ED-7CC1-42EF-91C1-91ADADBCEA2E}" destId="{38B30900-81A2-4DE1-8694-6C18238AE2E0}" srcOrd="0" destOrd="0" presId="urn:microsoft.com/office/officeart/2008/layout/RadialCluster"/>
    <dgm:cxn modelId="{65685CA0-4E79-4501-A70E-37875B7D898D}" type="presOf" srcId="{F1D62364-8FCA-49DD-B897-847CEBED0F4B}" destId="{077F13BE-22C0-4D8B-85A0-71F03A892FE9}" srcOrd="0" destOrd="0" presId="urn:microsoft.com/office/officeart/2008/layout/RadialCluster"/>
    <dgm:cxn modelId="{7D89EF61-4397-4B39-9367-F869B7A220D5}" type="presOf" srcId="{711196C6-3269-4DBB-8CDC-AA0CA7B970F7}" destId="{0FEE470A-C3B7-42AF-9B4A-75F4F41EC0B9}" srcOrd="0" destOrd="0" presId="urn:microsoft.com/office/officeart/2008/layout/RadialCluster"/>
    <dgm:cxn modelId="{373BD211-5336-4D79-812D-24A9DD8B595F}" srcId="{EA26A8F3-01A0-4074-AC15-14AF7D25EB55}" destId="{F1D62364-8FCA-49DD-B897-847CEBED0F4B}" srcOrd="3" destOrd="0" parTransId="{711196C6-3269-4DBB-8CDC-AA0CA7B970F7}" sibTransId="{46975BFE-CF43-4355-BBBF-C6687A457152}"/>
    <dgm:cxn modelId="{1B3185B8-FF94-4E98-96D5-6BAEE8F0D676}" type="presOf" srcId="{26C086D8-900E-4459-B560-98FE04041581}" destId="{F0CB75F0-D03C-4484-B66E-029EE3B27A65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A0B9036D-465A-4F7F-8D9A-E23E60280F13}" type="presOf" srcId="{BEB3D69A-3E55-4E5A-9071-E8A2C685F980}" destId="{AFEE1A46-1D36-4397-A044-9E5E3A6A02F5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454D51C5-BF7D-4FDE-830A-FE812CD33CD9}" type="presOf" srcId="{5E72A612-8B8A-402D-B046-CF51C114C440}" destId="{C2AB0EC1-33D7-4002-A84A-4B3F2EA4BC5D}" srcOrd="0" destOrd="0" presId="urn:microsoft.com/office/officeart/2008/layout/RadialCluster"/>
    <dgm:cxn modelId="{4E4CE75C-E69C-4CD5-9CAF-A4F809284A21}" type="presOf" srcId="{EA26A8F3-01A0-4074-AC15-14AF7D25EB55}" destId="{2A201E2E-8BC9-4CD8-9385-ED6EAB347D95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7C7BDBC1-9319-4634-84C4-35F323DC0FA1}" type="presOf" srcId="{26C35E9C-EB79-4EC3-A95A-7C0B3318C919}" destId="{2C419525-2432-4C75-A3DB-03B3A6DB18CB}" srcOrd="0" destOrd="0" presId="urn:microsoft.com/office/officeart/2008/layout/RadialCluster"/>
    <dgm:cxn modelId="{B67C9BA5-FF8F-487C-84A7-7956DEC7D6FF}" type="presOf" srcId="{74D0DF41-587C-41D9-B594-62EDFE19F72E}" destId="{44AC298E-F55B-4A05-9DF0-941A7046CAAD}" srcOrd="0" destOrd="0" presId="urn:microsoft.com/office/officeart/2008/layout/RadialCluster"/>
    <dgm:cxn modelId="{517C5462-64E7-4096-AA07-AED975A73FFA}" type="presOf" srcId="{1F3EB45E-26E4-419B-BEAF-0772D5A89A98}" destId="{6C67D9B1-E50E-4B82-850B-48A101CD8916}" srcOrd="0" destOrd="0" presId="urn:microsoft.com/office/officeart/2008/layout/RadialCluster"/>
    <dgm:cxn modelId="{0EE9E7EA-5A08-4B3D-9980-7550B383D6DB}" type="presParOf" srcId="{C2AB0EC1-33D7-4002-A84A-4B3F2EA4BC5D}" destId="{9D48971B-0F4E-40DE-868F-168DD3C88EBE}" srcOrd="0" destOrd="0" presId="urn:microsoft.com/office/officeart/2008/layout/RadialCluster"/>
    <dgm:cxn modelId="{BBFBC736-7DC8-4347-AD50-A61BE3531E16}" type="presParOf" srcId="{9D48971B-0F4E-40DE-868F-168DD3C88EBE}" destId="{2A201E2E-8BC9-4CD8-9385-ED6EAB347D95}" srcOrd="0" destOrd="0" presId="urn:microsoft.com/office/officeart/2008/layout/RadialCluster"/>
    <dgm:cxn modelId="{058CE464-A105-4909-9653-700820686B23}" type="presParOf" srcId="{9D48971B-0F4E-40DE-868F-168DD3C88EBE}" destId="{38B30900-81A2-4DE1-8694-6C18238AE2E0}" srcOrd="1" destOrd="0" presId="urn:microsoft.com/office/officeart/2008/layout/RadialCluster"/>
    <dgm:cxn modelId="{BC4F4A02-0FF1-4546-AD85-C9118FCAC007}" type="presParOf" srcId="{9D48971B-0F4E-40DE-868F-168DD3C88EBE}" destId="{AFEE1A46-1D36-4397-A044-9E5E3A6A02F5}" srcOrd="2" destOrd="0" presId="urn:microsoft.com/office/officeart/2008/layout/RadialCluster"/>
    <dgm:cxn modelId="{6C5345BE-45CD-4A48-86AE-AF687682F09C}" type="presParOf" srcId="{9D48971B-0F4E-40DE-868F-168DD3C88EBE}" destId="{2C419525-2432-4C75-A3DB-03B3A6DB18CB}" srcOrd="3" destOrd="0" presId="urn:microsoft.com/office/officeart/2008/layout/RadialCluster"/>
    <dgm:cxn modelId="{D85D8280-EA9E-4AF7-B6E7-FDE1953B1613}" type="presParOf" srcId="{9D48971B-0F4E-40DE-868F-168DD3C88EBE}" destId="{44AC298E-F55B-4A05-9DF0-941A7046CAAD}" srcOrd="4" destOrd="0" presId="urn:microsoft.com/office/officeart/2008/layout/RadialCluster"/>
    <dgm:cxn modelId="{85207355-B77C-4FF7-8E31-50D2BE01F3A3}" type="presParOf" srcId="{9D48971B-0F4E-40DE-868F-168DD3C88EBE}" destId="{6C67D9B1-E50E-4B82-850B-48A101CD8916}" srcOrd="5" destOrd="0" presId="urn:microsoft.com/office/officeart/2008/layout/RadialCluster"/>
    <dgm:cxn modelId="{B35010FB-9E71-4C94-A019-0FA70145FA56}" type="presParOf" srcId="{9D48971B-0F4E-40DE-868F-168DD3C88EBE}" destId="{F0CB75F0-D03C-4484-B66E-029EE3B27A65}" srcOrd="6" destOrd="0" presId="urn:microsoft.com/office/officeart/2008/layout/RadialCluster"/>
    <dgm:cxn modelId="{985A3FD5-AE8D-4835-89D8-21BF40C24D85}" type="presParOf" srcId="{9D48971B-0F4E-40DE-868F-168DD3C88EBE}" destId="{0FEE470A-C3B7-42AF-9B4A-75F4F41EC0B9}" srcOrd="7" destOrd="0" presId="urn:microsoft.com/office/officeart/2008/layout/RadialCluster"/>
    <dgm:cxn modelId="{F26FC8A9-B231-4856-AD04-A1F0317B9EC8}" type="presParOf" srcId="{9D48971B-0F4E-40DE-868F-168DD3C88EBE}" destId="{077F13BE-22C0-4D8B-85A0-71F03A892FE9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системы образования</a:t>
          </a:r>
        </a:p>
        <a:p>
          <a:r>
            <a:rPr lang="ru-RU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186,7 </a:t>
          </a:r>
          <a:r>
            <a: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млн руб</a:t>
          </a:r>
          <a:r>
            <a:rPr lang="ru-RU" sz="2200" u="sng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62462" custScaleY="100098" custLinFactNeighborX="-18823" custLinFactNeighborY="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849390-D3B8-4395-866D-4EBF9DCE7D6C}" type="presOf" srcId="{F2ED7A31-FFA0-49DE-B00C-71974DB80FD2}" destId="{C80F1E1C-B5CD-4D98-90E1-E56C80BA5ADC}" srcOrd="0" destOrd="0" presId="urn:microsoft.com/office/officeart/2005/8/layout/vList5"/>
    <dgm:cxn modelId="{E441F732-7FDF-4745-A498-FC6B6C2AE346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51CC2263-3472-438B-A51C-DAB76CF73B66}" type="presParOf" srcId="{C80F1E1C-B5CD-4D98-90E1-E56C80BA5ADC}" destId="{1B0B75E7-BF55-48EA-A677-A094707EDCA4}" srcOrd="0" destOrd="0" presId="urn:microsoft.com/office/officeart/2005/8/layout/vList5"/>
    <dgm:cxn modelId="{C8DE3E96-1A3F-498E-B5C4-BF344F1EB439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земельными ресурсами </a:t>
          </a:r>
          <a:r>
            <a: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имуществом </a:t>
          </a:r>
          <a:endParaRPr lang="ru-RU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39,5 млн руб</a:t>
          </a:r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77778" custScaleY="27122" custLinFactNeighborX="-136" custLinFactNeighborY="-20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E9AD16-2BCD-4739-8731-7E4F33416211}" type="presOf" srcId="{DA746A9A-C824-472C-8746-7748AABC8BD4}" destId="{ED8A8DF6-8780-4824-8247-1A4C7B0D4373}" srcOrd="0" destOrd="0" presId="urn:microsoft.com/office/officeart/2005/8/layout/vList5"/>
    <dgm:cxn modelId="{5821C084-4A9B-4B82-A15F-4AE2FAB30602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05BBF4A2-41BB-4D03-98EF-5E733958DBC7}" type="presParOf" srcId="{C80F1E1C-B5CD-4D98-90E1-E56C80BA5ADC}" destId="{1B0B75E7-BF55-48EA-A677-A094707EDCA4}" srcOrd="0" destOrd="0" presId="urn:microsoft.com/office/officeart/2005/8/layout/vList5"/>
    <dgm:cxn modelId="{0EB17A69-C171-414A-AAF9-9E856DA0CAE4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/>
            <a:t>Развитие молодежной политики, физической культуры и спорта</a:t>
          </a:r>
        </a:p>
        <a:p>
          <a:r>
            <a:rPr lang="ru-RU" sz="2200" b="1" u="sng" dirty="0" smtClean="0"/>
            <a:t>100,6 </a:t>
          </a:r>
          <a:r>
            <a:rPr lang="ru-RU" sz="2200" b="1" u="sng" dirty="0"/>
            <a:t>млн руб</a:t>
          </a:r>
          <a:r>
            <a:rPr lang="ru-RU" sz="2200" u="sng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95328" custScaleY="64699" custLinFactNeighborX="29845" custLinFactNeighborY="-103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4A8944-3988-4F2D-902F-F08A00C1954E}" type="presOf" srcId="{DA746A9A-C824-472C-8746-7748AABC8BD4}" destId="{ED8A8DF6-8780-4824-8247-1A4C7B0D4373}" srcOrd="0" destOrd="0" presId="urn:microsoft.com/office/officeart/2005/8/layout/vList5"/>
    <dgm:cxn modelId="{031F7263-0D65-4BD5-B550-9876AB5445B7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647ADDC0-C43B-4F37-AA4B-24F003C44801}" type="presParOf" srcId="{C80F1E1C-B5CD-4D98-90E1-E56C80BA5ADC}" destId="{1B0B75E7-BF55-48EA-A677-A094707EDCA4}" srcOrd="0" destOrd="0" presId="urn:microsoft.com/office/officeart/2005/8/layout/vList5"/>
    <dgm:cxn modelId="{4DFB8FB9-8F21-4097-9B57-6EE0935F944F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жилищных условий граждан</a:t>
          </a:r>
        </a:p>
        <a:p>
          <a:r>
            <a: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201,0 млн руб</a:t>
          </a:r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254280" custScaleY="51997" custLinFactNeighborX="36439" custLinFactNeighborY="-240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5FF129-FF62-4A64-87D0-CDC8F555D084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5ACE621D-47C6-4620-93D3-20D1C2E93B62}" type="presOf" srcId="{DA746A9A-C824-472C-8746-7748AABC8BD4}" destId="{ED8A8DF6-8780-4824-8247-1A4C7B0D4373}" srcOrd="0" destOrd="0" presId="urn:microsoft.com/office/officeart/2005/8/layout/vList5"/>
    <dgm:cxn modelId="{6C799F16-9634-4118-90B4-A11759206BD1}" type="presParOf" srcId="{C80F1E1C-B5CD-4D98-90E1-E56C80BA5ADC}" destId="{1B0B75E7-BF55-48EA-A677-A094707EDCA4}" srcOrd="0" destOrd="0" presId="urn:microsoft.com/office/officeart/2005/8/layout/vList5"/>
    <dgm:cxn modelId="{8085A378-C859-4C33-90BF-1A14667BA0E7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22E0-7A2B-482F-8053-71E45C45DBB0}">
      <dsp:nvSpPr>
        <dsp:cNvPr id="0" name=""/>
        <dsp:cNvSpPr/>
      </dsp:nvSpPr>
      <dsp:spPr>
        <a:xfrm flipH="1">
          <a:off x="2982576" y="1584175"/>
          <a:ext cx="2822635" cy="2682701"/>
        </a:xfrm>
        <a:prstGeom prst="roundRect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 w="19050" cap="flat" cmpd="sng" algn="ctr">
          <a:noFill/>
          <a:prstDash val="solid"/>
          <a:round/>
        </a:ln>
        <a:effectLst>
          <a:softEdge rad="76200"/>
        </a:effectLst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3113535" y="1715134"/>
        <a:ext cx="2560717" cy="2420783"/>
      </dsp:txXfrm>
    </dsp:sp>
    <dsp:sp modelId="{FFB4D8DF-DA6D-46D3-8658-FAA5E59A05E0}">
      <dsp:nvSpPr>
        <dsp:cNvPr id="0" name=""/>
        <dsp:cNvSpPr/>
      </dsp:nvSpPr>
      <dsp:spPr>
        <a:xfrm rot="5330853">
          <a:off x="4315012" y="4374894"/>
          <a:ext cx="2160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078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4E1B0-BC52-4794-9347-F4B7BCDA5C79}">
      <dsp:nvSpPr>
        <dsp:cNvPr id="0" name=""/>
        <dsp:cNvSpPr/>
      </dsp:nvSpPr>
      <dsp:spPr>
        <a:xfrm>
          <a:off x="2420836" y="4482911"/>
          <a:ext cx="4032433" cy="1176061"/>
        </a:xfrm>
        <a:prstGeom prst="roundRect">
          <a:avLst/>
        </a:prstGeom>
        <a:gradFill rotWithShape="0">
          <a:gsLst>
            <a:gs pos="0">
              <a:schemeClr val="accent3">
                <a:hueOff val="-4134818"/>
                <a:satOff val="6705"/>
                <a:lumOff val="49"/>
                <a:alphaOff val="0"/>
                <a:tint val="43000"/>
                <a:satMod val="165000"/>
              </a:schemeClr>
            </a:gs>
            <a:gs pos="55000">
              <a:schemeClr val="accent3">
                <a:hueOff val="-4134818"/>
                <a:satOff val="6705"/>
                <a:lumOff val="49"/>
                <a:alphaOff val="0"/>
                <a:tint val="83000"/>
                <a:satMod val="155000"/>
              </a:schemeClr>
            </a:gs>
            <a:gs pos="100000">
              <a:schemeClr val="accent3">
                <a:hueOff val="-4134818"/>
                <a:satOff val="6705"/>
                <a:lumOff val="4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tx1"/>
              </a:solidFill>
            </a:rPr>
            <a:t>Экономическое развитие</a:t>
          </a:r>
        </a:p>
      </dsp:txBody>
      <dsp:txXfrm>
        <a:off x="2478247" y="4540322"/>
        <a:ext cx="3917611" cy="1061239"/>
      </dsp:txXfrm>
    </dsp:sp>
    <dsp:sp modelId="{83102931-1314-43AB-9CAC-5AFAC0905739}">
      <dsp:nvSpPr>
        <dsp:cNvPr id="0" name=""/>
        <dsp:cNvSpPr/>
      </dsp:nvSpPr>
      <dsp:spPr>
        <a:xfrm rot="62937">
          <a:off x="5805178" y="2955067"/>
          <a:ext cx="4042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4203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470B0-F698-4D73-90AA-5BB339FA778B}">
      <dsp:nvSpPr>
        <dsp:cNvPr id="0" name=""/>
        <dsp:cNvSpPr/>
      </dsp:nvSpPr>
      <dsp:spPr>
        <a:xfrm>
          <a:off x="6209348" y="2394668"/>
          <a:ext cx="2614173" cy="1176061"/>
        </a:xfrm>
        <a:prstGeom prst="roundRect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tx1"/>
              </a:solidFill>
            </a:rPr>
            <a:t>Муниципальное</a:t>
          </a:r>
          <a:r>
            <a:rPr lang="ru-RU" sz="1800" b="1" kern="1200" dirty="0">
              <a:solidFill>
                <a:schemeClr val="tx1"/>
              </a:solidFill>
            </a:rPr>
            <a:t> управление</a:t>
          </a:r>
        </a:p>
      </dsp:txBody>
      <dsp:txXfrm>
        <a:off x="6266759" y="2452079"/>
        <a:ext cx="2499351" cy="1061239"/>
      </dsp:txXfrm>
    </dsp:sp>
    <dsp:sp modelId="{25F933D6-6D14-427E-9725-B6DD707EC084}">
      <dsp:nvSpPr>
        <dsp:cNvPr id="0" name=""/>
        <dsp:cNvSpPr/>
      </dsp:nvSpPr>
      <dsp:spPr>
        <a:xfrm rot="16221082">
          <a:off x="4199311" y="1380118"/>
          <a:ext cx="4081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8121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1B4FF-7B49-40E8-969A-388F36716E4F}">
      <dsp:nvSpPr>
        <dsp:cNvPr id="0" name=""/>
        <dsp:cNvSpPr/>
      </dsp:nvSpPr>
      <dsp:spPr>
        <a:xfrm>
          <a:off x="2348839" y="0"/>
          <a:ext cx="4118779" cy="1176061"/>
        </a:xfrm>
        <a:prstGeom prst="roundRect">
          <a:avLst/>
        </a:prstGeom>
        <a:gradFill rotWithShape="0">
          <a:gsLst>
            <a:gs pos="0">
              <a:schemeClr val="accent3">
                <a:hueOff val="-12404454"/>
                <a:satOff val="20116"/>
                <a:lumOff val="148"/>
                <a:alphaOff val="0"/>
                <a:tint val="43000"/>
                <a:satMod val="165000"/>
              </a:schemeClr>
            </a:gs>
            <a:gs pos="55000">
              <a:schemeClr val="accent3">
                <a:hueOff val="-12404454"/>
                <a:satOff val="20116"/>
                <a:lumOff val="148"/>
                <a:alphaOff val="0"/>
                <a:tint val="83000"/>
                <a:satMod val="155000"/>
              </a:schemeClr>
            </a:gs>
            <a:gs pos="100000">
              <a:schemeClr val="accent3">
                <a:hueOff val="-12404454"/>
                <a:satOff val="20116"/>
                <a:lumOff val="14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Социальное развитие</a:t>
          </a:r>
        </a:p>
      </dsp:txBody>
      <dsp:txXfrm>
        <a:off x="2406250" y="57411"/>
        <a:ext cx="4003957" cy="1061239"/>
      </dsp:txXfrm>
    </dsp:sp>
    <dsp:sp modelId="{1244F5BC-BDB3-4C73-84AB-E2C648D217AF}">
      <dsp:nvSpPr>
        <dsp:cNvPr id="0" name=""/>
        <dsp:cNvSpPr/>
      </dsp:nvSpPr>
      <dsp:spPr>
        <a:xfrm rot="10816301">
          <a:off x="2530646" y="2917762"/>
          <a:ext cx="4519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193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8A190-899F-427B-AA72-EF21A362D575}">
      <dsp:nvSpPr>
        <dsp:cNvPr id="0" name=""/>
        <dsp:cNvSpPr/>
      </dsp:nvSpPr>
      <dsp:spPr>
        <a:xfrm>
          <a:off x="0" y="2322660"/>
          <a:ext cx="2530649" cy="1176061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tx1"/>
              </a:solidFill>
            </a:rPr>
            <a:t>Развитие инфраструктуры</a:t>
          </a:r>
        </a:p>
      </dsp:txBody>
      <dsp:txXfrm>
        <a:off x="57411" y="2380071"/>
        <a:ext cx="2415827" cy="10612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3334249" y="0"/>
          <a:ext cx="3751761" cy="1434166"/>
        </a:xfrm>
        <a:prstGeom prst="roundRect">
          <a:avLst/>
        </a:prstGeom>
        <a:gradFill rotWithShape="0">
          <a:gsLst>
            <a:gs pos="100000">
              <a:srgbClr val="92D050"/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Социальное развитие</a:t>
          </a:r>
        </a:p>
      </dsp:txBody>
      <dsp:txXfrm>
        <a:off x="3404259" y="70010"/>
        <a:ext cx="3611741" cy="1294146"/>
      </dsp:txXfrm>
    </dsp:sp>
    <dsp:sp modelId="{38B30900-81A2-4DE1-8694-6C18238AE2E0}">
      <dsp:nvSpPr>
        <dsp:cNvPr id="0" name=""/>
        <dsp:cNvSpPr/>
      </dsp:nvSpPr>
      <dsp:spPr>
        <a:xfrm rot="9776797">
          <a:off x="3042657" y="1336226"/>
          <a:ext cx="2981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146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E1A46-1D36-4397-A044-9E5E3A6A02F5}">
      <dsp:nvSpPr>
        <dsp:cNvPr id="0" name=""/>
        <dsp:cNvSpPr/>
      </dsp:nvSpPr>
      <dsp:spPr>
        <a:xfrm>
          <a:off x="0" y="1080118"/>
          <a:ext cx="3049211" cy="1534997"/>
        </a:xfrm>
        <a:prstGeom prst="roundRect">
          <a:avLst/>
        </a:prstGeom>
        <a:gradFill rotWithShape="0">
          <a:gsLst>
            <a:gs pos="0">
              <a:schemeClr val="accent3">
                <a:hueOff val="-3307855"/>
                <a:satOff val="5364"/>
                <a:lumOff val="39"/>
                <a:alphaOff val="0"/>
                <a:tint val="43000"/>
                <a:satMod val="165000"/>
              </a:schemeClr>
            </a:gs>
            <a:gs pos="55000">
              <a:schemeClr val="accent3">
                <a:hueOff val="-3307855"/>
                <a:satOff val="5364"/>
                <a:lumOff val="39"/>
                <a:alphaOff val="0"/>
                <a:tint val="83000"/>
                <a:satMod val="155000"/>
              </a:schemeClr>
            </a:gs>
            <a:gs pos="100000">
              <a:schemeClr val="accent3">
                <a:hueOff val="-3307855"/>
                <a:satOff val="5364"/>
                <a:lumOff val="3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Обеспечение безопасности населения</a:t>
          </a:r>
          <a:br>
            <a:rPr lang="ru-RU" sz="2400" kern="1200" dirty="0" smtClean="0"/>
          </a:br>
          <a:r>
            <a:rPr lang="ru-RU" sz="2400" kern="1200" dirty="0" smtClean="0"/>
            <a:t>и территории</a:t>
          </a:r>
          <a:endParaRPr lang="ru-RU" sz="2400" kern="1200" dirty="0"/>
        </a:p>
      </dsp:txBody>
      <dsp:txXfrm>
        <a:off x="74932" y="1155050"/>
        <a:ext cx="2899347" cy="1385133"/>
      </dsp:txXfrm>
    </dsp:sp>
    <dsp:sp modelId="{2C419525-2432-4C75-A3DB-03B3A6DB18CB}">
      <dsp:nvSpPr>
        <dsp:cNvPr id="0" name=""/>
        <dsp:cNvSpPr/>
      </dsp:nvSpPr>
      <dsp:spPr>
        <a:xfrm rot="2452520">
          <a:off x="5959512" y="1646597"/>
          <a:ext cx="6492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922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C298E-F55B-4A05-9DF0-941A7046CAAD}">
      <dsp:nvSpPr>
        <dsp:cNvPr id="0" name=""/>
        <dsp:cNvSpPr/>
      </dsp:nvSpPr>
      <dsp:spPr>
        <a:xfrm>
          <a:off x="5617633" y="1859027"/>
          <a:ext cx="3211917" cy="1201309"/>
        </a:xfrm>
        <a:prstGeom prst="roundRect">
          <a:avLst/>
        </a:prstGeom>
        <a:gradFill rotWithShape="0">
          <a:gsLst>
            <a:gs pos="0">
              <a:schemeClr val="accent3">
                <a:hueOff val="-6615709"/>
                <a:satOff val="10729"/>
                <a:lumOff val="79"/>
                <a:alphaOff val="0"/>
                <a:tint val="43000"/>
                <a:satMod val="165000"/>
              </a:schemeClr>
            </a:gs>
            <a:gs pos="55000">
              <a:schemeClr val="accent3">
                <a:hueOff val="-6615709"/>
                <a:satOff val="10729"/>
                <a:lumOff val="79"/>
                <a:alphaOff val="0"/>
                <a:tint val="83000"/>
                <a:satMod val="155000"/>
              </a:schemeClr>
            </a:gs>
            <a:gs pos="100000">
              <a:schemeClr val="accent3">
                <a:hueOff val="-6615709"/>
                <a:satOff val="10729"/>
                <a:lumOff val="7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Развитие отдельных направлений социальной сферы</a:t>
          </a:r>
          <a:endParaRPr lang="ru-RU" sz="2400" kern="1200" dirty="0"/>
        </a:p>
      </dsp:txBody>
      <dsp:txXfrm>
        <a:off x="5676276" y="1917670"/>
        <a:ext cx="3094631" cy="1084023"/>
      </dsp:txXfrm>
    </dsp:sp>
    <dsp:sp modelId="{9EC3C421-C879-401D-B0DC-FF66B9825935}">
      <dsp:nvSpPr>
        <dsp:cNvPr id="0" name=""/>
        <dsp:cNvSpPr/>
      </dsp:nvSpPr>
      <dsp:spPr>
        <a:xfrm rot="4904612">
          <a:off x="4506146" y="2367920"/>
          <a:ext cx="18870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7067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F5A3F-731D-4CA8-A172-2EE92B59CD22}">
      <dsp:nvSpPr>
        <dsp:cNvPr id="0" name=""/>
        <dsp:cNvSpPr/>
      </dsp:nvSpPr>
      <dsp:spPr>
        <a:xfrm>
          <a:off x="3919271" y="3301674"/>
          <a:ext cx="3506129" cy="1201309"/>
        </a:xfrm>
        <a:prstGeom prst="roundRect">
          <a:avLst/>
        </a:prstGeom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Развитие молодежной политики, физической культуры и спорта</a:t>
          </a:r>
          <a:endParaRPr lang="ru-RU" sz="2300" kern="1200" dirty="0"/>
        </a:p>
      </dsp:txBody>
      <dsp:txXfrm>
        <a:off x="3977914" y="3360317"/>
        <a:ext cx="3388843" cy="1084023"/>
      </dsp:txXfrm>
    </dsp:sp>
    <dsp:sp modelId="{93B815EC-CAA4-4507-9C9C-5543149824E5}">
      <dsp:nvSpPr>
        <dsp:cNvPr id="0" name=""/>
        <dsp:cNvSpPr/>
      </dsp:nvSpPr>
      <dsp:spPr>
        <a:xfrm rot="7164046">
          <a:off x="2159117" y="2980891"/>
          <a:ext cx="35507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50763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71378-8741-4EE4-A3D5-2875CA800DF9}">
      <dsp:nvSpPr>
        <dsp:cNvPr id="0" name=""/>
        <dsp:cNvSpPr/>
      </dsp:nvSpPr>
      <dsp:spPr>
        <a:xfrm>
          <a:off x="1412729" y="4527617"/>
          <a:ext cx="2623491" cy="1201309"/>
        </a:xfrm>
        <a:prstGeom prst="roundRect">
          <a:avLst/>
        </a:prstGeom>
        <a:gradFill rotWithShape="0">
          <a:gsLst>
            <a:gs pos="0">
              <a:schemeClr val="accent3">
                <a:hueOff val="-13231418"/>
                <a:satOff val="21458"/>
                <a:lumOff val="158"/>
                <a:alphaOff val="0"/>
                <a:tint val="43000"/>
                <a:satMod val="165000"/>
              </a:schemeClr>
            </a:gs>
            <a:gs pos="55000">
              <a:schemeClr val="accent3">
                <a:hueOff val="-13231418"/>
                <a:satOff val="21458"/>
                <a:lumOff val="158"/>
                <a:alphaOff val="0"/>
                <a:tint val="83000"/>
                <a:satMod val="155000"/>
              </a:schemeClr>
            </a:gs>
            <a:gs pos="100000">
              <a:schemeClr val="accent3">
                <a:hueOff val="-13231418"/>
                <a:satOff val="21458"/>
                <a:lumOff val="15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Развитие сферы культуры </a:t>
          </a:r>
        </a:p>
      </dsp:txBody>
      <dsp:txXfrm>
        <a:off x="1471372" y="4586260"/>
        <a:ext cx="2506205" cy="1084023"/>
      </dsp:txXfrm>
    </dsp:sp>
    <dsp:sp modelId="{0FEE470A-C3B7-42AF-9B4A-75F4F41EC0B9}">
      <dsp:nvSpPr>
        <dsp:cNvPr id="0" name=""/>
        <dsp:cNvSpPr/>
      </dsp:nvSpPr>
      <dsp:spPr>
        <a:xfrm rot="8398188">
          <a:off x="2059258" y="2270963"/>
          <a:ext cx="26020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2018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F13BE-22C0-4D8B-85A0-71F03A892FE9}">
      <dsp:nvSpPr>
        <dsp:cNvPr id="0" name=""/>
        <dsp:cNvSpPr/>
      </dsp:nvSpPr>
      <dsp:spPr>
        <a:xfrm>
          <a:off x="116596" y="3107761"/>
          <a:ext cx="3064828" cy="1201309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/>
            <a:t>Развитие системы образования</a:t>
          </a:r>
        </a:p>
      </dsp:txBody>
      <dsp:txXfrm>
        <a:off x="175239" y="3166404"/>
        <a:ext cx="2947542" cy="10840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4757238" y="0"/>
          <a:ext cx="3672910" cy="1404024"/>
        </a:xfrm>
        <a:prstGeom prst="roundRect">
          <a:avLst/>
        </a:prstGeom>
        <a:gradFill rotWithShape="0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Муниципальное управление</a:t>
          </a:r>
        </a:p>
      </dsp:txBody>
      <dsp:txXfrm>
        <a:off x="4825777" y="68539"/>
        <a:ext cx="3535832" cy="1266946"/>
      </dsp:txXfrm>
    </dsp:sp>
    <dsp:sp modelId="{38B30900-81A2-4DE1-8694-6C18238AE2E0}">
      <dsp:nvSpPr>
        <dsp:cNvPr id="0" name=""/>
        <dsp:cNvSpPr/>
      </dsp:nvSpPr>
      <dsp:spPr>
        <a:xfrm rot="8979283">
          <a:off x="3435194" y="1935357"/>
          <a:ext cx="21034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3413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E1A46-1D36-4397-A044-9E5E3A6A02F5}">
      <dsp:nvSpPr>
        <dsp:cNvPr id="0" name=""/>
        <dsp:cNvSpPr/>
      </dsp:nvSpPr>
      <dsp:spPr>
        <a:xfrm>
          <a:off x="188585" y="2466689"/>
          <a:ext cx="3936572" cy="1665397"/>
        </a:xfrm>
        <a:prstGeom prst="roundRect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Совершенствование муниципального управления</a:t>
          </a:r>
        </a:p>
      </dsp:txBody>
      <dsp:txXfrm>
        <a:off x="269883" y="2547987"/>
        <a:ext cx="3773976" cy="1502801"/>
      </dsp:txXfrm>
    </dsp:sp>
    <dsp:sp modelId="{0FEE470A-C3B7-42AF-9B4A-75F4F41EC0B9}">
      <dsp:nvSpPr>
        <dsp:cNvPr id="0" name=""/>
        <dsp:cNvSpPr/>
      </dsp:nvSpPr>
      <dsp:spPr>
        <a:xfrm rot="5527094">
          <a:off x="5231814" y="2691440"/>
          <a:ext cx="25765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6593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F13BE-22C0-4D8B-85A0-71F03A892FE9}">
      <dsp:nvSpPr>
        <dsp:cNvPr id="0" name=""/>
        <dsp:cNvSpPr/>
      </dsp:nvSpPr>
      <dsp:spPr>
        <a:xfrm>
          <a:off x="4149031" y="3978857"/>
          <a:ext cx="4586358" cy="1637524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Управление муниципальными финансами и муниципальным долгом</a:t>
          </a:r>
        </a:p>
      </dsp:txBody>
      <dsp:txXfrm>
        <a:off x="4228968" y="4058794"/>
        <a:ext cx="4426484" cy="1477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483251" y="0"/>
          <a:ext cx="3672910" cy="1404024"/>
        </a:xfrm>
        <a:prstGeom prst="roundRect">
          <a:avLst/>
        </a:prstGeom>
        <a:gradFill rotWithShape="0"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Развитие инфраструктуры</a:t>
          </a:r>
        </a:p>
      </dsp:txBody>
      <dsp:txXfrm>
        <a:off x="551790" y="68539"/>
        <a:ext cx="3535832" cy="1266946"/>
      </dsp:txXfrm>
    </dsp:sp>
    <dsp:sp modelId="{38B30900-81A2-4DE1-8694-6C18238AE2E0}">
      <dsp:nvSpPr>
        <dsp:cNvPr id="0" name=""/>
        <dsp:cNvSpPr/>
      </dsp:nvSpPr>
      <dsp:spPr>
        <a:xfrm rot="1367373">
          <a:off x="3941546" y="1647323"/>
          <a:ext cx="12562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5623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E1A46-1D36-4397-A044-9E5E3A6A02F5}">
      <dsp:nvSpPr>
        <dsp:cNvPr id="0" name=""/>
        <dsp:cNvSpPr/>
      </dsp:nvSpPr>
      <dsp:spPr>
        <a:xfrm>
          <a:off x="4784704" y="1890622"/>
          <a:ext cx="3413295" cy="1128184"/>
        </a:xfrm>
        <a:prstGeom prst="roundRect">
          <a:avLst/>
        </a:prstGeom>
        <a:gradFill rotWithShape="0">
          <a:gsLst>
            <a:gs pos="0">
              <a:schemeClr val="accent3">
                <a:hueOff val="-4134818"/>
                <a:satOff val="6705"/>
                <a:lumOff val="49"/>
                <a:alphaOff val="0"/>
                <a:tint val="43000"/>
                <a:satMod val="165000"/>
              </a:schemeClr>
            </a:gs>
            <a:gs pos="55000">
              <a:schemeClr val="accent3">
                <a:hueOff val="-4134818"/>
                <a:satOff val="6705"/>
                <a:lumOff val="49"/>
                <a:alphaOff val="0"/>
                <a:tint val="83000"/>
                <a:satMod val="155000"/>
              </a:schemeClr>
            </a:gs>
            <a:gs pos="100000">
              <a:schemeClr val="accent3">
                <a:hueOff val="-4134818"/>
                <a:satOff val="6705"/>
                <a:lumOff val="4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>
              <a:solidFill>
                <a:schemeClr val="tx1"/>
              </a:solidFill>
            </a:rPr>
            <a:t>Развитие </a:t>
          </a:r>
          <a:r>
            <a:rPr lang="ru-RU" sz="2300" kern="1200" dirty="0" smtClean="0">
              <a:solidFill>
                <a:schemeClr val="tx1"/>
              </a:solidFill>
            </a:rPr>
            <a:t>коммунального </a:t>
          </a:r>
          <a:r>
            <a:rPr lang="ru-RU" sz="2300" kern="1200" dirty="0">
              <a:solidFill>
                <a:schemeClr val="tx1"/>
              </a:solidFill>
            </a:rPr>
            <a:t>хозяйства</a:t>
          </a:r>
        </a:p>
      </dsp:txBody>
      <dsp:txXfrm>
        <a:off x="4839777" y="1945695"/>
        <a:ext cx="3303149" cy="1018038"/>
      </dsp:txXfrm>
    </dsp:sp>
    <dsp:sp modelId="{2C419525-2432-4C75-A3DB-03B3A6DB18CB}">
      <dsp:nvSpPr>
        <dsp:cNvPr id="0" name=""/>
        <dsp:cNvSpPr/>
      </dsp:nvSpPr>
      <dsp:spPr>
        <a:xfrm rot="3927907">
          <a:off x="1775849" y="2748628"/>
          <a:ext cx="29561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56119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C298E-F55B-4A05-9DF0-941A7046CAAD}">
      <dsp:nvSpPr>
        <dsp:cNvPr id="0" name=""/>
        <dsp:cNvSpPr/>
      </dsp:nvSpPr>
      <dsp:spPr>
        <a:xfrm>
          <a:off x="2382899" y="4093231"/>
          <a:ext cx="3434829" cy="1019339"/>
        </a:xfrm>
        <a:prstGeom prst="roundRect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chemeClr val="tx1"/>
              </a:solidFill>
            </a:rPr>
            <a:t>Развитие дорожного хозяйства и благоустройство</a:t>
          </a:r>
        </a:p>
      </dsp:txBody>
      <dsp:txXfrm>
        <a:off x="2432659" y="4142991"/>
        <a:ext cx="3335309" cy="919819"/>
      </dsp:txXfrm>
    </dsp:sp>
    <dsp:sp modelId="{9EC3C421-C879-401D-B0DC-FF66B9825935}">
      <dsp:nvSpPr>
        <dsp:cNvPr id="0" name=""/>
        <dsp:cNvSpPr/>
      </dsp:nvSpPr>
      <dsp:spPr>
        <a:xfrm rot="137880">
          <a:off x="4155562" y="805656"/>
          <a:ext cx="14938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3845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F5A3F-731D-4CA8-A172-2EE92B59CD22}">
      <dsp:nvSpPr>
        <dsp:cNvPr id="0" name=""/>
        <dsp:cNvSpPr/>
      </dsp:nvSpPr>
      <dsp:spPr>
        <a:xfrm>
          <a:off x="5648806" y="450449"/>
          <a:ext cx="2933215" cy="88802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>
              <a:solidFill>
                <a:schemeClr val="tx1"/>
              </a:solidFill>
            </a:rPr>
            <a:t>Охрана окружающей среды </a:t>
          </a:r>
        </a:p>
      </dsp:txBody>
      <dsp:txXfrm>
        <a:off x="5692156" y="493799"/>
        <a:ext cx="2846515" cy="801320"/>
      </dsp:txXfrm>
    </dsp:sp>
    <dsp:sp modelId="{8CCD4EDA-0E30-43BE-8509-199507D9455C}">
      <dsp:nvSpPr>
        <dsp:cNvPr id="0" name=""/>
        <dsp:cNvSpPr/>
      </dsp:nvSpPr>
      <dsp:spPr>
        <a:xfrm rot="6227618">
          <a:off x="1270901" y="2091333"/>
          <a:ext cx="14154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5438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C5BC1-A4A4-48B9-9BD0-8D1415F2DB5E}">
      <dsp:nvSpPr>
        <dsp:cNvPr id="0" name=""/>
        <dsp:cNvSpPr/>
      </dsp:nvSpPr>
      <dsp:spPr>
        <a:xfrm>
          <a:off x="142248" y="2778642"/>
          <a:ext cx="3058289" cy="1128195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tx1"/>
              </a:solidFill>
            </a:rPr>
            <a:t>Улучшение жилищных условий граждан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197322" y="2833716"/>
        <a:ext cx="2948141" cy="10180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4581077" y="13471"/>
          <a:ext cx="3672910" cy="1404024"/>
        </a:xfrm>
        <a:prstGeom prst="roundRect">
          <a:avLst/>
        </a:prstGeom>
        <a:gradFill rotWithShape="0">
          <a:gsLst>
            <a:gs pos="100000">
              <a:schemeClr val="accent1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Экономическое развитие</a:t>
          </a:r>
        </a:p>
      </dsp:txBody>
      <dsp:txXfrm>
        <a:off x="4649616" y="82010"/>
        <a:ext cx="3535832" cy="1266946"/>
      </dsp:txXfrm>
    </dsp:sp>
    <dsp:sp modelId="{38B30900-81A2-4DE1-8694-6C18238AE2E0}">
      <dsp:nvSpPr>
        <dsp:cNvPr id="0" name=""/>
        <dsp:cNvSpPr/>
      </dsp:nvSpPr>
      <dsp:spPr>
        <a:xfrm rot="9500332">
          <a:off x="3225257" y="1690060"/>
          <a:ext cx="14768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7685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E1A46-1D36-4397-A044-9E5E3A6A02F5}">
      <dsp:nvSpPr>
        <dsp:cNvPr id="0" name=""/>
        <dsp:cNvSpPr/>
      </dsp:nvSpPr>
      <dsp:spPr>
        <a:xfrm>
          <a:off x="116584" y="1962625"/>
          <a:ext cx="3360478" cy="1176061"/>
        </a:xfrm>
        <a:prstGeom prst="roundRect">
          <a:avLst/>
        </a:prstGeom>
        <a:gradFill rotWithShape="0">
          <a:gsLst>
            <a:gs pos="0">
              <a:schemeClr val="accent3">
                <a:hueOff val="-4134818"/>
                <a:satOff val="6705"/>
                <a:lumOff val="49"/>
                <a:alphaOff val="0"/>
                <a:tint val="43000"/>
                <a:satMod val="165000"/>
              </a:schemeClr>
            </a:gs>
            <a:gs pos="55000">
              <a:schemeClr val="accent3">
                <a:hueOff val="-4134818"/>
                <a:satOff val="6705"/>
                <a:lumOff val="49"/>
                <a:alphaOff val="0"/>
                <a:tint val="83000"/>
                <a:satMod val="155000"/>
              </a:schemeClr>
            </a:gs>
            <a:gs pos="100000">
              <a:schemeClr val="accent3">
                <a:hueOff val="-4134818"/>
                <a:satOff val="6705"/>
                <a:lumOff val="4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Сельское хозяйство и </a:t>
          </a:r>
          <a:r>
            <a:rPr lang="ru-RU" sz="2300" kern="1200" dirty="0" smtClean="0"/>
            <a:t>комплексное развитие </a:t>
          </a:r>
          <a:r>
            <a:rPr lang="ru-RU" sz="2300" kern="1200" dirty="0"/>
            <a:t>сельских территорий </a:t>
          </a:r>
        </a:p>
      </dsp:txBody>
      <dsp:txXfrm>
        <a:off x="173995" y="2020036"/>
        <a:ext cx="3245656" cy="1061239"/>
      </dsp:txXfrm>
    </dsp:sp>
    <dsp:sp modelId="{2C419525-2432-4C75-A3DB-03B3A6DB18CB}">
      <dsp:nvSpPr>
        <dsp:cNvPr id="0" name=""/>
        <dsp:cNvSpPr/>
      </dsp:nvSpPr>
      <dsp:spPr>
        <a:xfrm rot="5491600">
          <a:off x="4935655" y="2842185"/>
          <a:ext cx="28503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039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C298E-F55B-4A05-9DF0-941A7046CAAD}">
      <dsp:nvSpPr>
        <dsp:cNvPr id="0" name=""/>
        <dsp:cNvSpPr/>
      </dsp:nvSpPr>
      <dsp:spPr>
        <a:xfrm>
          <a:off x="3870897" y="4266876"/>
          <a:ext cx="4872623" cy="1176061"/>
        </a:xfrm>
        <a:prstGeom prst="roundRect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Управление земельными ресурсами и имуществом</a:t>
          </a:r>
        </a:p>
      </dsp:txBody>
      <dsp:txXfrm>
        <a:off x="3928308" y="4324287"/>
        <a:ext cx="4757801" cy="1061239"/>
      </dsp:txXfrm>
    </dsp:sp>
    <dsp:sp modelId="{6C67D9B1-E50E-4B82-850B-48A101CD8916}">
      <dsp:nvSpPr>
        <dsp:cNvPr id="0" name=""/>
        <dsp:cNvSpPr/>
      </dsp:nvSpPr>
      <dsp:spPr>
        <a:xfrm rot="8379469">
          <a:off x="2594821" y="2518152"/>
          <a:ext cx="34004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00493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B75F0-D03C-4484-B66E-029EE3B27A65}">
      <dsp:nvSpPr>
        <dsp:cNvPr id="0" name=""/>
        <dsp:cNvSpPr/>
      </dsp:nvSpPr>
      <dsp:spPr>
        <a:xfrm>
          <a:off x="908679" y="3618808"/>
          <a:ext cx="2852843" cy="1127996"/>
        </a:xfrm>
        <a:prstGeom prst="roundRect">
          <a:avLst/>
        </a:prstGeom>
        <a:gradFill rotWithShape="0">
          <a:gsLst>
            <a:gs pos="0">
              <a:schemeClr val="accent3">
                <a:hueOff val="-12404454"/>
                <a:satOff val="20116"/>
                <a:lumOff val="148"/>
                <a:alphaOff val="0"/>
                <a:tint val="43000"/>
                <a:satMod val="165000"/>
              </a:schemeClr>
            </a:gs>
            <a:gs pos="55000">
              <a:schemeClr val="accent3">
                <a:hueOff val="-12404454"/>
                <a:satOff val="20116"/>
                <a:lumOff val="148"/>
                <a:alphaOff val="0"/>
                <a:tint val="83000"/>
                <a:satMod val="155000"/>
              </a:schemeClr>
            </a:gs>
            <a:gs pos="100000">
              <a:schemeClr val="accent3">
                <a:hueOff val="-12404454"/>
                <a:satOff val="20116"/>
                <a:lumOff val="14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Экономическое развитие </a:t>
          </a:r>
        </a:p>
      </dsp:txBody>
      <dsp:txXfrm>
        <a:off x="963743" y="3673872"/>
        <a:ext cx="2742715" cy="1017868"/>
      </dsp:txXfrm>
    </dsp:sp>
    <dsp:sp modelId="{0FEE470A-C3B7-42AF-9B4A-75F4F41EC0B9}">
      <dsp:nvSpPr>
        <dsp:cNvPr id="0" name=""/>
        <dsp:cNvSpPr/>
      </dsp:nvSpPr>
      <dsp:spPr>
        <a:xfrm rot="4846291">
          <a:off x="6264003" y="1732068"/>
          <a:ext cx="6373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7396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F13BE-22C0-4D8B-85A0-71F03A892FE9}">
      <dsp:nvSpPr>
        <dsp:cNvPr id="0" name=""/>
        <dsp:cNvSpPr/>
      </dsp:nvSpPr>
      <dsp:spPr>
        <a:xfrm>
          <a:off x="5229144" y="2046641"/>
          <a:ext cx="3000415" cy="1176061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Градостроительная политика </a:t>
          </a:r>
        </a:p>
      </dsp:txBody>
      <dsp:txXfrm>
        <a:off x="5286555" y="2104052"/>
        <a:ext cx="2885593" cy="10612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0" y="898"/>
          <a:ext cx="5913500" cy="920104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системы образования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186,7 </a:t>
          </a:r>
          <a:r>
            <a:rPr lang="ru-RU" sz="2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млн руб</a:t>
          </a:r>
          <a:r>
            <a:rPr lang="ru-RU" sz="2200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4916" y="45814"/>
        <a:ext cx="5823668" cy="8302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0" y="488045"/>
          <a:ext cx="7529985" cy="827304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земельными ресурсами </a:t>
          </a:r>
          <a:r>
            <a:rPr lang="ru-RU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имуществом </a:t>
          </a:r>
          <a:endParaRPr lang="ru-RU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39,5 млн руб</a:t>
          </a: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0386" y="528431"/>
        <a:ext cx="7449213" cy="7465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1652090" y="199945"/>
          <a:ext cx="4540593" cy="1764957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/>
            <a:t>Развитие молодежной политики, физической культуры и спорта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/>
            <a:t>100,6 </a:t>
          </a:r>
          <a:r>
            <a:rPr lang="ru-RU" sz="2200" b="1" u="sng" kern="1200" dirty="0"/>
            <a:t>млн руб</a:t>
          </a:r>
          <a:r>
            <a:rPr lang="ru-RU" sz="2200" u="sng" kern="1200" dirty="0"/>
            <a:t>.</a:t>
          </a:r>
        </a:p>
      </dsp:txBody>
      <dsp:txXfrm>
        <a:off x="1738248" y="286103"/>
        <a:ext cx="4368277" cy="15926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8DF6-8780-4824-8247-1A4C7B0D4373}">
      <dsp:nvSpPr>
        <dsp:cNvPr id="0" name=""/>
        <dsp:cNvSpPr/>
      </dsp:nvSpPr>
      <dsp:spPr>
        <a:xfrm>
          <a:off x="421357" y="12"/>
          <a:ext cx="4559698" cy="1287025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жилищных условий граждан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201,0 млн руб</a:t>
          </a: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84184" y="62839"/>
        <a:ext cx="4434044" cy="1161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0.1779</cdr:x>
      <cdr:y>0.125</cdr:y>
    </cdr:from>
    <cdr:to>
      <cdr:x>0.28365</cdr:x>
      <cdr:y>0.19746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6681" y="648072"/>
          <a:ext cx="931205" cy="375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0.40477</cdr:x>
      <cdr:y>0.15278</cdr:y>
    </cdr:from>
    <cdr:to>
      <cdr:x>0.51164</cdr:x>
      <cdr:y>0.19626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64540" y="792088"/>
          <a:ext cx="941111" cy="225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0.14338</cdr:x>
      <cdr:y>0.21431</cdr:y>
    </cdr:from>
    <cdr:to>
      <cdr:x>0.23156</cdr:x>
      <cdr:y>0.25878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287825" y="1041038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0.00407</cdr:x>
      <cdr:y>0.0933</cdr:y>
    </cdr:from>
    <cdr:to>
      <cdr:x>0.25923</cdr:x>
      <cdr:y>0.23415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621" y="504056"/>
          <a:ext cx="2232248" cy="760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0.73333</cdr:x>
      <cdr:y>0.68472</cdr:y>
    </cdr:from>
    <cdr:to>
      <cdr:x>0.99948</cdr:x>
      <cdr:y>0.99918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xmlns="" id="{286BDD56-3942-40ED-BD8C-D88861B5F24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2195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336704" y="3600400"/>
          <a:ext cx="2299791" cy="1653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0.01703</cdr:x>
      <cdr:y>0.75921</cdr:y>
    </cdr:from>
    <cdr:to>
      <cdr:x>1</cdr:x>
      <cdr:y>0.97821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A20F1E1D-01CF-40A2-B3DA-59E191E258A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5977" y="3744416"/>
          <a:ext cx="8424936" cy="1080119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0.2562</cdr:x>
      <cdr:y>0.43228</cdr:y>
    </cdr:from>
    <cdr:to>
      <cdr:x>0.42975</cdr:x>
      <cdr:y>0.51536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32262" y="2248008"/>
          <a:ext cx="1512154" cy="432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147, 6</a:t>
          </a:r>
        </a:p>
        <a:p xmlns:a="http://schemas.openxmlformats.org/drawingml/2006/main"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0.71074</cdr:x>
      <cdr:y>0.21462</cdr:y>
    </cdr:from>
    <cdr:to>
      <cdr:x>0.86776</cdr:x>
      <cdr:y>0.28386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2688" y="1116108"/>
          <a:ext cx="1368110" cy="360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254,4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0.42975</cdr:x>
      <cdr:y>0.29078</cdr:y>
    </cdr:from>
    <cdr:to>
      <cdr:x>0.57025</cdr:x>
      <cdr:y>0.38079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744416" y="1512168"/>
          <a:ext cx="1224172" cy="468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+64,1%</a:t>
          </a:r>
        </a:p>
      </cdr:txBody>
    </cdr:sp>
  </cdr:relSizeAnchor>
  <cdr:relSizeAnchor xmlns:cdr="http://schemas.openxmlformats.org/drawingml/2006/chartDrawing">
    <cdr:from>
      <cdr:x>0.45041</cdr:x>
      <cdr:y>0.42925</cdr:y>
    </cdr:from>
    <cdr:to>
      <cdr:x>0.59091</cdr:x>
      <cdr:y>0.51233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24418" y="2232248"/>
          <a:ext cx="1224172" cy="432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+18,9%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0.43802</cdr:x>
      <cdr:y>0.61616</cdr:y>
    </cdr:from>
    <cdr:to>
      <cdr:x>0.57851</cdr:x>
      <cdr:y>0.69232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816424" y="3204255"/>
          <a:ext cx="1224136" cy="396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+131,4%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0.40496</cdr:x>
      <cdr:y>0.44155</cdr:y>
    </cdr:from>
    <cdr:to>
      <cdr:x>0.64846</cdr:x>
      <cdr:y>0.61388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:a16="http://schemas.microsoft.com/office/drawing/2014/main" xmlns="" id="{5B30819C-78B9-46BB-A28C-F6640F4F666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528392" y="2296216"/>
          <a:ext cx="2121592" cy="896190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0.32773</cdr:x>
      <cdr:y>0.44286</cdr:y>
    </cdr:from>
    <cdr:to>
      <cdr:x>0.61345</cdr:x>
      <cdr:y>0.54286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xmlns="" id="{112F3DC2-B694-4F8D-BC38-8350A2A7A4EB}"/>
            </a:ext>
          </a:extLst>
        </cdr:cNvPr>
        <cdr:cNvCxnSpPr/>
      </cdr:nvCxnSpPr>
      <cdr:spPr>
        <a:xfrm xmlns:a="http://schemas.openxmlformats.org/drawingml/2006/main">
          <a:off x="2808312" y="2232248"/>
          <a:ext cx="2448321" cy="504056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0.45378</cdr:x>
      <cdr:y>0.7</cdr:y>
    </cdr:from>
    <cdr:to>
      <cdr:x>0.63026</cdr:x>
      <cdr:y>0.75714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xmlns="" id="{C84F8706-BBCF-48FC-ADCB-8C788C1AB0F0}"/>
            </a:ext>
          </a:extLst>
        </cdr:cNvPr>
        <cdr:cNvCxnSpPr/>
      </cdr:nvCxnSpPr>
      <cdr:spPr>
        <a:xfrm xmlns:a="http://schemas.openxmlformats.org/drawingml/2006/main">
          <a:off x="3888432" y="3528392"/>
          <a:ext cx="1512210" cy="288032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0.42857</cdr:x>
      <cdr:y>0.4</cdr:y>
    </cdr:from>
    <cdr:to>
      <cdr:x>0.55462</cdr:x>
      <cdr:y>0.51429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672408" y="2016224"/>
          <a:ext cx="1080116" cy="576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-3,4%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0.48739</cdr:x>
      <cdr:y>0.64286</cdr:y>
    </cdr:from>
    <cdr:to>
      <cdr:x>0.63025</cdr:x>
      <cdr:y>0.72857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176464" y="3240360"/>
          <a:ext cx="1224160" cy="432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-40,3%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9B4E1686-9108-4878-979D-B7822818A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7082F6D-65C7-4A41-9E00-4DC787C85D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BF739FC-7B31-44BB-A872-A7BC543A1BE3}" type="datetimeFigureOut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DB09E09-EEC6-4F2B-A15E-D26D7E7B1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87D2011-8E52-4F6F-A73D-C2485BD215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3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9CC126-5D5A-4EC6-AE23-BADD85DD8C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3057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28C91A81-03F8-4A06-B543-5C1736716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F8F323B0-F275-42F1-9DF0-51072EA3947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xmlns="" id="{026A36F5-669C-4293-BF40-796A7735E3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xmlns="" id="{EAC93DBA-F4F7-48CC-85EF-5BE671B95F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xmlns="" id="{EDCCCA1B-74BB-490C-9A13-8A4B18E484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3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xmlns="" id="{63B5B06A-3C3F-47F5-BFA3-828BDF46A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3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1BEC29F-890A-4B5C-AC36-B56E3C838D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9382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xmlns="" id="{86EA097D-997E-4134-995A-9D2D9CD1D9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xmlns="" id="{B89CE306-2542-499A-A598-14C8B5741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	</a:t>
            </a:r>
            <a:endParaRPr lang="ru-RU" altLang="ru-RU" sz="1000" dirty="0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4193A6A4-994F-4FE7-AE9C-336C52A8390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>
            <a:extLst>
              <a:ext uri="{FF2B5EF4-FFF2-40B4-BE49-F238E27FC236}">
                <a16:creationId xmlns:a16="http://schemas.microsoft.com/office/drawing/2014/main" xmlns="" id="{F53C6FC7-2B35-4D18-9212-BD2147B6D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7FED436-2283-4AC5-9BB6-1CEFB2D97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Верхний колонтитул 4">
            <a:extLst>
              <a:ext uri="{FF2B5EF4-FFF2-40B4-BE49-F238E27FC236}">
                <a16:creationId xmlns:a16="http://schemas.microsoft.com/office/drawing/2014/main" xmlns="" id="{63D6BA18-7CE4-4D19-8B79-A1AFF5AB3F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xmlns="" id="{A0138472-C4FA-4627-B2A9-8F9941776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F5E433E-2528-43F7-A110-9506D6CFDCA3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15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xmlns="" id="{24C02630-EFB5-4FFE-942E-B12207279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C9EA956A-C1E7-4C06-B64E-0DC33514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5EE07B-35C8-4AB6-9E32-FA2F44DCF98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xmlns="" id="{B7E3FCE7-D863-428A-B2F3-A9FA823D81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DAC716D-16DF-4F56-BF88-915D105649D0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xmlns="" id="{A95BB9A9-95AD-47BD-933F-A2A81A41CE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73B2A7C2-EE75-4669-9C1F-E7D2AFBDD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59311D9-7325-40D3-AABE-A13DE1F9ED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xmlns="" id="{3286E73F-51D1-479F-9833-983765B696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B73DCA8-6A92-44B2-9218-224FB3CA82F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17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xmlns="" id="{B1100364-5753-4615-8655-B21DA1205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2B12947A-B480-409F-8178-EEEF439C4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75C3548C-5DF7-4B23-89FB-45C64A48C6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xmlns="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xmlns="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xmlns="" id="{C203229F-74F8-4036-AFC3-26A347F143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3241A5-5D91-440B-972D-6D443C89C79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20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xmlns="" id="{FC7910AD-43C1-4242-9601-05B6F2583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85AF37CB-5AA9-4CBF-98E3-FC653CF7C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695A568-1168-4D10-AC3A-74486B09331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xmlns="" id="{11CD91EF-876E-4298-8D05-BC981B68A9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72E516C-BB00-4607-A6A8-383689ADD76F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21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xmlns="" id="{215B060F-1D5A-4868-94A9-7E44B2587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6D82FD81-C6FA-4DFD-A0EA-635854FF7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9C42E915-0AFA-4A8C-B08D-362330B347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59843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22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5850" cy="36734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4353"/>
            <a:ext cx="5010150" cy="45647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59843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23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5850" cy="36734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4353"/>
            <a:ext cx="5010150" cy="45647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xmlns="" id="{C8627E3F-4A54-4669-9AEE-B01F08947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xmlns="" id="{D12F2843-8EAD-444E-9086-6977F9C5F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59843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24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5850" cy="36734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4353"/>
            <a:ext cx="5010150" cy="45647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xmlns="" id="{3A2C1DD1-07C9-42F5-B476-3D2CB71D49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148770A-4606-43E3-AA4A-0F24E34CB6ED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25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xmlns="" id="{C1D58508-E8AA-4D0A-ADC3-B2C3836C4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D6FCBB50-67E6-4A7A-938B-6D62935AE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3973" name="Верхний колонтитул 1">
            <a:extLst>
              <a:ext uri="{FF2B5EF4-FFF2-40B4-BE49-F238E27FC236}">
                <a16:creationId xmlns:a16="http://schemas.microsoft.com/office/drawing/2014/main" xmlns="" id="{7B4148A2-0D9A-4DDF-9A67-F4AD7AAE7E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xmlns="" id="{2DDECB65-F45F-464B-8F02-6363896DA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xmlns="" id="{3644EF29-B169-4575-ADD1-7F47498C0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xmlns="" id="{A14694AF-2651-4221-99AE-6AF0ED262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xmlns="" id="{72DD38F1-E415-4FB9-B6F8-6CA371185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87044" name="Верхний колонтитул 1">
            <a:extLst>
              <a:ext uri="{FF2B5EF4-FFF2-40B4-BE49-F238E27FC236}">
                <a16:creationId xmlns:a16="http://schemas.microsoft.com/office/drawing/2014/main" xmlns="" id="{C2B831FA-2F2E-422A-8A83-9037316F2A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="" xmlns:a16="http://schemas.microsoft.com/office/drawing/2014/main" id="{0A4FCB81-19A3-4B20-98C8-EED4CF3A8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>
            <a:extLst>
              <a:ext uri="{FF2B5EF4-FFF2-40B4-BE49-F238E27FC236}">
                <a16:creationId xmlns="" xmlns:a16="http://schemas.microsoft.com/office/drawing/2014/main" id="{875CDA96-22DD-42E4-8E85-8C7DED205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0F3DC75-E505-4EFB-AB1B-6A3C38167F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="" xmlns:a16="http://schemas.microsoft.com/office/drawing/2014/main" id="{3831B2C4-8A5B-4184-9D35-5CCEFA5CD1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271B513-E033-4E12-BFE6-EB48AFD330F8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38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90F75619-85EA-4635-B6C3-036BFB273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181192A-9FE1-4CBF-AEFC-4240E54B2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8069" name="Верхний колонтитул 1">
            <a:extLst>
              <a:ext uri="{FF2B5EF4-FFF2-40B4-BE49-F238E27FC236}">
                <a16:creationId xmlns="" xmlns:a16="http://schemas.microsoft.com/office/drawing/2014/main" id="{55F9DB73-1BF4-4EEE-A634-A711218201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:a16="http://schemas.microsoft.com/office/drawing/2014/main" xmlns="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:a16="http://schemas.microsoft.com/office/drawing/2014/main" xmlns="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:a16="http://schemas.microsoft.com/office/drawing/2014/main" xmlns="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:a16="http://schemas.microsoft.com/office/drawing/2014/main" xmlns="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:a16="http://schemas.microsoft.com/office/drawing/2014/main" xmlns="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:a16="http://schemas.microsoft.com/office/drawing/2014/main" xmlns="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:a16="http://schemas.microsoft.com/office/drawing/2014/main" xmlns="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:a16="http://schemas.microsoft.com/office/drawing/2014/main" xmlns="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xmlns="" id="{689EBE8C-7F66-48F0-A512-3E63E6998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xmlns="" id="{478A8F4B-D684-491F-A4DA-C0837A6C6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52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52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>
            <a:extLst>
              <a:ext uri="{FF2B5EF4-FFF2-40B4-BE49-F238E27FC236}">
                <a16:creationId xmlns="" xmlns:a16="http://schemas.microsoft.com/office/drawing/2014/main" id="{5B472D30-C34C-4245-A911-C794B12E01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>
            <a:extLst>
              <a:ext uri="{FF2B5EF4-FFF2-40B4-BE49-F238E27FC236}">
                <a16:creationId xmlns="" xmlns:a16="http://schemas.microsoft.com/office/drawing/2014/main" id="{ED451B8F-7797-4074-BBD4-05D5B82FB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95BE5C2D-3599-49E0-8C73-79CA2B42628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>
            <a:extLst>
              <a:ext uri="{FF2B5EF4-FFF2-40B4-BE49-F238E27FC236}">
                <a16:creationId xmlns="" xmlns:a16="http://schemas.microsoft.com/office/drawing/2014/main" id="{EF4B4CD9-8A78-42AE-8CD0-550B2B225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>
            <a:extLst>
              <a:ext uri="{FF2B5EF4-FFF2-40B4-BE49-F238E27FC236}">
                <a16:creationId xmlns="" xmlns:a16="http://schemas.microsoft.com/office/drawing/2014/main" id="{5BE94613-907C-4D9D-B07A-39678E497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434B82F-98B8-4619-B4A9-BEDD598DE7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/>
              <a:t>	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xmlns="" id="{AEFEE274-1F53-4DB3-A054-C4E00FF0AB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B14C673-9BA4-43F5-A37F-84CA9AB1D10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72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xmlns="" id="{02C9972C-D6D2-4E3F-BDE9-5C3BA937DF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98BAACDD-3EE4-48CD-B4E4-BB941A44D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95237" name="Верхний колонтитул 1">
            <a:extLst>
              <a:ext uri="{FF2B5EF4-FFF2-40B4-BE49-F238E27FC236}">
                <a16:creationId xmlns:a16="http://schemas.microsoft.com/office/drawing/2014/main" xmlns="" id="{D02FB2D1-1CFF-432F-BF95-EEAACC5506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:a16="http://schemas.microsoft.com/office/drawing/2014/main" xmlns="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:a16="http://schemas.microsoft.com/office/drawing/2014/main" xmlns="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28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28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811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81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xmlns="" id="{2C4CF628-0536-42DE-85ED-298FECFCC4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FF23440-5A8F-4010-92B6-87CA8906167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xmlns="" id="{6895F817-D57F-44FE-877D-9D259D6CD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8387393E-0FF0-490A-A922-11B170870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91895FB2-5698-49DD-95BB-81521DEBAD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xmlns="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>
            <a:extLst>
              <a:ext uri="{FF2B5EF4-FFF2-40B4-BE49-F238E27FC236}">
                <a16:creationId xmlns:a16="http://schemas.microsoft.com/office/drawing/2014/main" xmlns="" id="{5744414D-668E-4C24-B3CE-ED60A18D4E58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Прямоугольник 23">
            <a:extLst>
              <a:ext uri="{FF2B5EF4-FFF2-40B4-BE49-F238E27FC236}">
                <a16:creationId xmlns:a16="http://schemas.microsoft.com/office/drawing/2014/main" xmlns="" id="{A96B0E04-44EF-42F1-A4FB-9A75BF2E3408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Прямоугольник 24">
            <a:extLst>
              <a:ext uri="{FF2B5EF4-FFF2-40B4-BE49-F238E27FC236}">
                <a16:creationId xmlns:a16="http://schemas.microsoft.com/office/drawing/2014/main" xmlns="" id="{716D18A7-BD4E-4D94-81B8-410606363E38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Прямоугольник 25">
            <a:extLst>
              <a:ext uri="{FF2B5EF4-FFF2-40B4-BE49-F238E27FC236}">
                <a16:creationId xmlns:a16="http://schemas.microsoft.com/office/drawing/2014/main" xmlns="" id="{D62FD649-EAB0-446F-BF26-2F3A923F2961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Прямоугольник 26">
            <a:extLst>
              <a:ext uri="{FF2B5EF4-FFF2-40B4-BE49-F238E27FC236}">
                <a16:creationId xmlns:a16="http://schemas.microsoft.com/office/drawing/2014/main" xmlns="" id="{1DA150FA-ACC7-40C6-86E2-43FE8E85BC78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29">
            <a:extLst>
              <a:ext uri="{FF2B5EF4-FFF2-40B4-BE49-F238E27FC236}">
                <a16:creationId xmlns:a16="http://schemas.microsoft.com/office/drawing/2014/main" xmlns="" id="{998163C9-460D-4D49-ADCA-1FCDEA939FDF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30">
            <a:extLst>
              <a:ext uri="{FF2B5EF4-FFF2-40B4-BE49-F238E27FC236}">
                <a16:creationId xmlns:a16="http://schemas.microsoft.com/office/drawing/2014/main" xmlns="" id="{C4047F0A-F46E-4075-B122-F6486F4C7ED3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xmlns="" id="{0AB8A110-CD78-4978-B25F-211AD2A777EE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Прямоугольник 9">
            <a:extLst>
              <a:ext uri="{FF2B5EF4-FFF2-40B4-BE49-F238E27FC236}">
                <a16:creationId xmlns:a16="http://schemas.microsoft.com/office/drawing/2014/main" xmlns="" id="{D51CBB35-A523-476A-9C12-5AADEFDDDF9D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Прямоугольник 10">
            <a:extLst>
              <a:ext uri="{FF2B5EF4-FFF2-40B4-BE49-F238E27FC236}">
                <a16:creationId xmlns:a16="http://schemas.microsoft.com/office/drawing/2014/main" xmlns="" id="{48E15E93-9866-4668-A816-7346D15A8623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Прямоугольник 18">
            <a:extLst>
              <a:ext uri="{FF2B5EF4-FFF2-40B4-BE49-F238E27FC236}">
                <a16:creationId xmlns:a16="http://schemas.microsoft.com/office/drawing/2014/main" xmlns="" id="{7C568E42-77B6-4262-803A-B0BFE38711D2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>
                <a16:creationId xmlns:a16="http://schemas.microsoft.com/office/drawing/2014/main" xmlns="" id="{A0CC1B33-CFCA-4157-BE74-9BD024D3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2CDD4-7826-423D-9A4D-62520F76A0B4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>
                <a16:creationId xmlns:a16="http://schemas.microsoft.com/office/drawing/2014/main" xmlns="" id="{A4D7222B-B086-4219-9B77-6E7643BA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>
                <a16:creationId xmlns:a16="http://schemas.microsoft.com/office/drawing/2014/main" xmlns="" id="{70D91B0E-D0B1-42B6-9096-E67F215B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A1C28-DF0C-4BB8-835C-B78784E4B9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296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CDC44FC4-9804-401F-85AF-FF1C87DC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8D86A-B51F-4F77-B2D6-484DE30355F8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1CF9BFB4-9CD0-4162-A612-28D9FF05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E914150E-34FD-4367-B6A7-5A5A06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0F247-9139-4D6E-A426-4FF5EBD7C6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835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DD70FE73-7E0B-4CE3-A6CB-F21FB65C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F05E8-1A20-4C2E-80A1-197224B4D84E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6FF8689E-715C-4957-B474-6B9F417F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B652BF71-E5E8-44AB-A7FC-7C386124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BE729-B513-41D6-A25E-CE529A4E5C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7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36D729-9197-40DC-84BB-3EE229922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41C7113-E630-43D9-A034-4C8272349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A36B56-AAC2-4ED7-BBB7-DD309C83F5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5E86F0DC-80D5-4B10-9D8C-C4144C002F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4759F-C31D-4B6F-8D9E-B0ACF48E8AF9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0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66D0-95E9-4B59-B319-4D0EC07DAC8C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7F7004-EC7D-47D0-B335-7AB322077C75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47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19FE-90DB-40EB-A175-6C6F326A56BB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BAE9-6832-4424-A433-F9E19CD7FB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94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C4AD-E70A-4AA6-9319-B3DE6B9D8A12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0080-1E11-4A0E-88F0-5EE5BF7487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475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DD833-8D97-4897-B716-94BAEE5E31B9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0468-379F-4C15-A796-546FB3EA64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19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463121D-49C1-4126-B785-B9811AC03375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9950-C1D1-42B4-8687-62FDA62969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4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57BA-5D05-4FF4-BE26-A2A39572478C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07D3-1721-4973-A0EA-EF51C6FFC5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6102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579A-0ED4-4090-877A-16CAB0D694B3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BA2B-2555-45DD-8344-D615CD6730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35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06AF4A83-4E77-4BEB-8551-50049FB7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673B-EB1C-4A87-A75D-6CDD3A66B77B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C74BBCF5-C357-4152-BE40-3CF52513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CFD64BC2-2398-45DB-80A5-9B5A9A1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1B472-13AB-4359-9D4F-61822A9B1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434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60EC-4865-456D-BB5E-AA458DC6FEC5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9CD56-DC44-4852-8EB4-24C05449C6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3556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640D-2B5F-40EC-B390-1B4FC278DFD7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E534-6930-4664-9086-D91F7EF2D1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5469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AD996-DD85-4A0E-BD33-4310FE7E69D2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4557-D834-46CF-A53A-A52FF3814A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428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28C9C-6B10-4DC4-9A52-C0FBF7E142DB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5D6A-F41B-4F09-BB61-62A682E62C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8046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6B40F-2806-4F3B-BC83-21D630883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0C897-160D-4253-B685-86D99F884FF8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89A20651-ED52-48BB-A814-EA7DD418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9AB48-1152-4702-957F-15FFB092ABEC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208D08F5-8145-4D83-AB21-73D63B7E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6F3AE9A8-60F2-4CB2-AAB4-90AB48ED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64F6-7B5D-44F9-84D0-4E750B9260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10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FD1BB864-85ED-4FB6-95A1-1965B39E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6470-D181-4100-B383-A77286EF52D8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C34A05D8-BC4A-4983-8803-A7FC6F86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89A7119D-AF58-43A5-B5EC-61F0517E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88587-CFE2-4803-8BFE-0C62C7B32A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20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>
                <a16:creationId xmlns:a16="http://schemas.microsoft.com/office/drawing/2014/main" xmlns="" id="{F395B550-EAB0-481C-BD7D-2ECA377E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E19EF2-12B7-4311-9F30-99B282BCED36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>
                <a16:creationId xmlns:a16="http://schemas.microsoft.com/office/drawing/2014/main" xmlns="" id="{3E05ECBF-6F82-491A-A9C7-222D458E1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D9E7B6-31A6-4F22-92A7-A23EE07D467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>
                <a16:creationId xmlns:a16="http://schemas.microsoft.com/office/drawing/2014/main" xmlns="" id="{575A2573-60AA-43CB-A9F1-517530A1C9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0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8493F6D-5039-48CB-891A-2E4075C8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DDB0F-A198-4FD5-A5DB-9006A95A84CC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84FA9A6-28B8-4AB2-9696-96D3FC12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03B9B93-B91D-4997-9237-0C04C4FB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A224-5113-410C-9768-F443A01F46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495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:a16="http://schemas.microsoft.com/office/drawing/2014/main" xmlns="" id="{9EA2566D-2C9A-4720-8561-A3E60417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61103-EC9F-49D4-8B3C-9E506D00C1AC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A9B56CB-EE33-433D-AF7C-6EFD1C65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>
            <a:extLst>
              <a:ext uri="{FF2B5EF4-FFF2-40B4-BE49-F238E27FC236}">
                <a16:creationId xmlns:a16="http://schemas.microsoft.com/office/drawing/2014/main" xmlns="" id="{0901C574-6E4F-4D87-9296-930A8758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744E-5042-417C-ADE1-93F28D1916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03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7E59BC77-B094-4E0B-B529-27A0CE1C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25B9-33CD-4CB5-8016-2C9D64D14FBB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7C0C2FF0-BDCE-44D9-936C-65F33B29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29246451-D09D-4AE8-AF6C-75C339C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92A75-28AA-407B-B95E-005113835B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40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9A31D9EA-0FB0-40C1-98CB-D8CA0454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692B7-11A9-4F6B-AAC1-225E5D10C019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8D3CCEA6-595B-49E5-8182-C20760E9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ED4ECC92-7D19-47FA-92D7-DEDDE449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ED9A9-05B1-4B35-9F07-DE67986013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815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D28C958-0A1E-4DA0-9381-9C274668ACC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4EEDD87-B368-46C1-B412-3C178D5240FD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FC4353C6-7DF8-4191-BAB8-694DC92AA363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AA3BEE7D-7D9E-406C-8489-0FFC8B77C657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2A0BA088-D5A5-4D7D-B64F-9A3EBC070A8F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5D06C7D2-78E5-48F2-80A3-6692B06B81C6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19552A3A-4914-44A7-87A9-28B0F117B5C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5C8AA6D6-8A62-465A-BD5F-1DD1B303C3D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24A9BBAB-E211-4AD0-87CE-DB60D01F635E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449BA0D7-0F8B-4567-86DC-03BDF590135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3680D000-2376-4E3A-B545-4D49FECB37E4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F2EA2329-5E09-49FD-BDC9-6538BF96BFEE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593AB6A6-4625-487E-98CC-F2493C48B4FC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63" name="Заголовок 21">
            <a:extLst>
              <a:ext uri="{FF2B5EF4-FFF2-40B4-BE49-F238E27FC236}">
                <a16:creationId xmlns:a16="http://schemas.microsoft.com/office/drawing/2014/main" xmlns="" id="{8C3CD0A2-E29D-41BE-A978-1E6A45CE1C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>
            <a:extLst>
              <a:ext uri="{FF2B5EF4-FFF2-40B4-BE49-F238E27FC236}">
                <a16:creationId xmlns:a16="http://schemas.microsoft.com/office/drawing/2014/main" xmlns="" id="{570D6665-9825-4AF0-B62A-FDAE507B99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xmlns="" id="{D9002DA6-A5AA-4897-99A8-17ACFDFD5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39C47F3A-C44A-439C-BEB0-B715AA9D268C}" type="datetime1">
              <a:rPr lang="ru-RU"/>
              <a:pPr>
                <a:defRPr/>
              </a:pPr>
              <a:t>03.01.2023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C3AFCE2-EAD6-4153-8C8A-6691836C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8D3A7117-95BE-4AC6-9853-9EAE48E63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1FD701EE-C3D2-4E5C-B37E-8A6A4A9361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9" r:id="rId1"/>
    <p:sldLayoutId id="2147488092" r:id="rId2"/>
    <p:sldLayoutId id="2147488093" r:id="rId3"/>
    <p:sldLayoutId id="2147488094" r:id="rId4"/>
    <p:sldLayoutId id="2147488110" r:id="rId5"/>
    <p:sldLayoutId id="2147488111" r:id="rId6"/>
    <p:sldLayoutId id="2147488095" r:id="rId7"/>
    <p:sldLayoutId id="2147488096" r:id="rId8"/>
    <p:sldLayoutId id="2147488097" r:id="rId9"/>
    <p:sldLayoutId id="2147488098" r:id="rId10"/>
    <p:sldLayoutId id="2147488099" r:id="rId11"/>
    <p:sldLayoutId id="21474881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13F10A6D-5462-4E49-8C4B-EA8AEF9B40DB}" type="datetime1">
              <a:rPr lang="ru-RU">
                <a:solidFill>
                  <a:srgbClr val="438086"/>
                </a:solidFill>
              </a:rPr>
              <a:pPr>
                <a:defRPr/>
              </a:pPr>
              <a:t>03.01.2023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03BF9D1-6239-4C7C-9889-C33D04DFA1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87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4" r:id="rId1"/>
    <p:sldLayoutId id="2147488115" r:id="rId2"/>
    <p:sldLayoutId id="2147488116" r:id="rId3"/>
    <p:sldLayoutId id="2147488117" r:id="rId4"/>
    <p:sldLayoutId id="2147488118" r:id="rId5"/>
    <p:sldLayoutId id="2147488119" r:id="rId6"/>
    <p:sldLayoutId id="2147488120" r:id="rId7"/>
    <p:sldLayoutId id="2147488121" r:id="rId8"/>
    <p:sldLayoutId id="2147488122" r:id="rId9"/>
    <p:sldLayoutId id="2147488123" r:id="rId10"/>
    <p:sldLayoutId id="2147488124" r:id="rId11"/>
    <p:sldLayoutId id="21474881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6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chart" Target="../charts/chart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7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5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8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84.png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microsoft.com/office/2007/relationships/hdphoto" Target="../media/hdphoto16.wdp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8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86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8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88.pn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microsoft.com/office/2007/relationships/hdphoto" Target="../media/hdphoto17.wdp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199"/>
            <a:ext cx="9177593" cy="68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>
            <a:extLst>
              <a:ext uri="{FF2B5EF4-FFF2-40B4-BE49-F238E27FC236}">
                <a16:creationId xmlns:a16="http://schemas.microsoft.com/office/drawing/2014/main" xmlns="" id="{9980F40A-A658-4AE7-8679-7EBEA774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404664"/>
            <a:ext cx="72443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О </a:t>
            </a:r>
            <a:r>
              <a:rPr lang="ru-RU" altLang="ru-RU" sz="28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бюджете </a:t>
            </a: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Пермского муниципального округа </a:t>
            </a:r>
          </a:p>
          <a:p>
            <a:pPr algn="ctr" eaLnBrk="1" hangingPunct="1">
              <a:defRPr/>
            </a:pP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на 2023 год и на плановый период </a:t>
            </a:r>
          </a:p>
          <a:p>
            <a:pPr algn="ctr" eaLnBrk="1" hangingPunct="1">
              <a:defRPr/>
            </a:pPr>
            <a:r>
              <a:rPr lang="ru-RU" altLang="ru-RU" sz="2800" b="1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2024-2025 годов</a:t>
            </a:r>
          </a:p>
        </p:txBody>
      </p:sp>
      <p:sp>
        <p:nvSpPr>
          <p:cNvPr id="13318" name="TextBox 4">
            <a:extLst>
              <a:ext uri="{FF2B5EF4-FFF2-40B4-BE49-F238E27FC236}">
                <a16:creationId xmlns:a16="http://schemas.microsoft.com/office/drawing/2014/main" xmlns="" id="{08326B9D-083E-46C3-A8D1-44336229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5534561"/>
            <a:ext cx="3578609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Докладчик: </a:t>
            </a:r>
          </a:p>
          <a:p>
            <a:pPr eaLnBrk="1" hangingPunct="1"/>
            <a:r>
              <a:rPr lang="ru-RU" altLang="ru-RU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Заместитель главы администрации Пермского муниципального района</a:t>
            </a:r>
          </a:p>
          <a:p>
            <a:pPr eaLnBrk="1" hangingPunct="1"/>
            <a:r>
              <a:rPr lang="ru-RU" altLang="ru-RU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Гладких Татьяна Николае</a:t>
            </a:r>
            <a:r>
              <a:rPr lang="ru-RU" altLang="ru-RU" sz="16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вна</a:t>
            </a:r>
          </a:p>
        </p:txBody>
      </p:sp>
    </p:spTree>
    <p:extLst>
      <p:ext uri="{BB962C8B-B14F-4D97-AF65-F5344CB8AC3E}">
        <p14:creationId xmlns:p14="http://schemas.microsoft.com/office/powerpoint/2010/main" val="468929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>
            <a:extLst>
              <a:ext uri="{FF2B5EF4-FFF2-40B4-BE49-F238E27FC236}">
                <a16:creationId xmlns:a16="http://schemas.microsoft.com/office/drawing/2014/main" xmlns="" id="{37FF4397-5ACB-4186-AE58-CBC15497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520281" cy="18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1297BD3C-4986-46DD-9303-37175D7CD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2555776" y="836712"/>
            <a:ext cx="6337399" cy="935038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межбюджетного регулирования бюджета Пермского муниципального округа </a:t>
            </a:r>
          </a:p>
        </p:txBody>
      </p:sp>
      <p:graphicFrame>
        <p:nvGraphicFramePr>
          <p:cNvPr id="12331" name="Group 43">
            <a:extLst>
              <a:ext uri="{FF2B5EF4-FFF2-40B4-BE49-F238E27FC236}">
                <a16:creationId xmlns:a16="http://schemas.microsoft.com/office/drawing/2014/main" xmlns="" id="{DAEB10EA-1912-4849-9FE7-60BC8693CB6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76114736"/>
              </p:ext>
            </p:extLst>
          </p:nvPr>
        </p:nvGraphicFramePr>
        <p:xfrm>
          <a:off x="334163" y="2276872"/>
          <a:ext cx="8559012" cy="432003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859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99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99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8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62,2273%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32 % +30,2273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60,2089%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33,5 % +26,7089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(дифференцированный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5783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6006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9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Упрощенная система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Единый сельскохозяйственный налог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3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Транспортный налог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0485" name="Номер слайда 1">
            <a:extLst>
              <a:ext uri="{FF2B5EF4-FFF2-40B4-BE49-F238E27FC236}">
                <a16:creationId xmlns:a16="http://schemas.microsoft.com/office/drawing/2014/main" xmlns="" id="{485AC396-041E-458D-BE7B-5E6A6421C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1DECF2-5267-4A3E-8B2E-6B751D17D229}" type="slidenum">
              <a:rPr lang="ru-RU" altLang="ru-RU" sz="1800">
                <a:solidFill>
                  <a:srgbClr val="FFFFFF"/>
                </a:solidFill>
              </a:rPr>
              <a:pPr/>
              <a:t>10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0484" name="Прямоугольник 1">
            <a:extLst>
              <a:ext uri="{FF2B5EF4-FFF2-40B4-BE49-F238E27FC236}">
                <a16:creationId xmlns:a16="http://schemas.microsoft.com/office/drawing/2014/main" xmlns="" id="{B8DE118E-3DC5-451A-8E08-8AFC32A8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-15875"/>
            <a:ext cx="5047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D53A-C85F-4352-A3B1-26C3FD064B53}" type="slidenum">
              <a:rPr lang="ru-RU" altLang="ru-RU" sz="1800">
                <a:solidFill>
                  <a:schemeClr val="bg1"/>
                </a:solidFill>
              </a:rPr>
              <a:pPr eaLnBrk="1" hangingPunct="1"/>
              <a:t>10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6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8">
            <a:extLst>
              <a:ext uri="{FF2B5EF4-FFF2-40B4-BE49-F238E27FC236}">
                <a16:creationId xmlns:a16="http://schemas.microsoft.com/office/drawing/2014/main" xmlns="" id="{14361265-BD60-45D2-9FF8-DE20C0E2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0688"/>
            <a:ext cx="8713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Краткая характеристика бюджета Пермского муниципального округа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42DCFAC-A19C-4837-9520-930F4FC6093E}"/>
              </a:ext>
            </a:extLst>
          </p:cNvPr>
          <p:cNvSpPr/>
          <p:nvPr/>
        </p:nvSpPr>
        <p:spPr>
          <a:xfrm>
            <a:off x="5724525" y="1649413"/>
            <a:ext cx="503238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xmlns="" id="{15B1FAB8-3EA4-4518-A790-BA1E203EB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700827"/>
              </p:ext>
            </p:extLst>
          </p:nvPr>
        </p:nvGraphicFramePr>
        <p:xfrm>
          <a:off x="2555875" y="1196975"/>
          <a:ext cx="6307138" cy="2320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86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23155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уточненный план *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 утвержденный бюджет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утвержденный бюджет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2025 утвержденный бюджет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6 113,2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578,9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676,0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643,5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6 549,0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773,6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676,0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643,5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0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Дефицит (-)/</a:t>
                      </a:r>
                    </a:p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- 435,8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-194,7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540" name="Номер слайда 1">
            <a:extLst>
              <a:ext uri="{FF2B5EF4-FFF2-40B4-BE49-F238E27FC236}">
                <a16:creationId xmlns:a16="http://schemas.microsoft.com/office/drawing/2014/main" xmlns="" id="{E2606B57-40F0-4EE4-8B4D-D108E0C0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86738" y="160338"/>
            <a:ext cx="762000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EF565FA-EBBA-4CEC-A058-EE502B0B00B6}" type="slidenum">
              <a:rPr lang="ru-RU" altLang="ru-RU" sz="1800">
                <a:solidFill>
                  <a:srgbClr val="FFFFFF"/>
                </a:solidFill>
              </a:rPr>
              <a:pPr/>
              <a:t>11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BA592733-0FAC-4D7A-AD70-A54A6C344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169064"/>
              </p:ext>
            </p:extLst>
          </p:nvPr>
        </p:nvGraphicFramePr>
        <p:xfrm>
          <a:off x="395288" y="3789039"/>
          <a:ext cx="8467725" cy="170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86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0693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в расчете на душу населения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уточненный план *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3136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51,202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46,160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46,430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45,753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570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54,852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47,771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46,430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45,753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EB742741-05E8-45A0-8E33-7F2D405C7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420847"/>
              </p:ext>
            </p:extLst>
          </p:nvPr>
        </p:nvGraphicFramePr>
        <p:xfrm>
          <a:off x="386174" y="5466560"/>
          <a:ext cx="8424862" cy="914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78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оценка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(в среднегодовом исчислении), тыс. чел.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119,394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120,860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122,248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123,348</a:t>
                      </a:r>
                    </a:p>
                  </a:txBody>
                  <a:tcPr marL="91450" marR="91450" marT="45745" marB="4574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1587" name="Picture 84">
            <a:extLst>
              <a:ext uri="{FF2B5EF4-FFF2-40B4-BE49-F238E27FC236}">
                <a16:creationId xmlns:a16="http://schemas.microsoft.com/office/drawing/2014/main" xmlns="" id="{E0E1BD7A-9E39-4DE1-852B-04B048D9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1287"/>
            <a:ext cx="207803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123" y="6381328"/>
            <a:ext cx="8497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* уточненный план консолидированного бюджета на 01.10.2022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9727665"/>
              </p:ext>
            </p:extLst>
          </p:nvPr>
        </p:nvGraphicFramePr>
        <p:xfrm>
          <a:off x="81825" y="1484784"/>
          <a:ext cx="859463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969FE949-3A13-418B-8A9D-BAA02FE15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4456" y="332656"/>
            <a:ext cx="6831744" cy="1296144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Пермского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 на 20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2-2025 годы</a:t>
            </a: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:a16="http://schemas.microsoft.com/office/drawing/2014/main" xmlns="" id="{1C994812-17B7-4E36-B67E-230F9117B1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031282"/>
              </p:ext>
            </p:extLst>
          </p:nvPr>
        </p:nvGraphicFramePr>
        <p:xfrm>
          <a:off x="161924" y="2144317"/>
          <a:ext cx="8982076" cy="485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A954B466-6BE8-415D-99C9-DCFCE119A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94" y="2132856"/>
            <a:ext cx="10096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Georgia"/>
                <a:cs typeface="+mn-cs"/>
              </a:rPr>
              <a:t>млн руб.</a:t>
            </a:r>
          </a:p>
        </p:txBody>
      </p:sp>
      <p:sp>
        <p:nvSpPr>
          <p:cNvPr id="24581" name="Номер слайда 2">
            <a:extLst>
              <a:ext uri="{FF2B5EF4-FFF2-40B4-BE49-F238E27FC236}">
                <a16:creationId xmlns:a16="http://schemas.microsoft.com/office/drawing/2014/main" xmlns="" id="{38535885-4F79-4936-A9E9-ECD6ACBF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3B01DC3-CF41-4B1B-A92F-89C393ADD745}" type="slidenum">
              <a:rPr lang="ru-RU" altLang="ru-RU" sz="1800">
                <a:solidFill>
                  <a:srgbClr val="FFFFFF"/>
                </a:solidFill>
              </a:rPr>
              <a:pPr/>
              <a:t>12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6E757F3B-2966-46D9-8493-A2D8F80F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2" y="476673"/>
            <a:ext cx="2016224" cy="13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93DAED97-5A38-483E-85A2-8576764D2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408711" cy="1079500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-2023 годы, %</a:t>
            </a:r>
          </a:p>
        </p:txBody>
      </p:sp>
      <p:graphicFrame>
        <p:nvGraphicFramePr>
          <p:cNvPr id="25604" name="Объект 4">
            <a:extLst>
              <a:ext uri="{FF2B5EF4-FFF2-40B4-BE49-F238E27FC236}">
                <a16:creationId xmlns:a16="http://schemas.microsoft.com/office/drawing/2014/main" xmlns="" id="{64E53099-08D3-41CB-9B75-65BE789412E4}"/>
              </a:ext>
            </a:extLst>
          </p:cNvPr>
          <p:cNvGraphicFramePr>
            <a:graphicFrameLocks/>
          </p:cNvGraphicFramePr>
          <p:nvPr/>
        </p:nvGraphicFramePr>
        <p:xfrm>
          <a:off x="6156325" y="2276475"/>
          <a:ext cx="283845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7" r:id="rId3" imgW="2840982" imgH="1969179" progId="Excel.Chart.8">
                  <p:embed/>
                </p:oleObj>
              </mc:Choice>
              <mc:Fallback>
                <p:oleObj r:id="rId3" imgW="2840982" imgH="1969179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276475"/>
                        <a:ext cx="2838450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xmlns="" id="{602B1011-F13C-42BE-9602-6366CFDE14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544773"/>
              </p:ext>
            </p:extLst>
          </p:nvPr>
        </p:nvGraphicFramePr>
        <p:xfrm>
          <a:off x="4499992" y="1916832"/>
          <a:ext cx="446449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Объект 4">
            <a:extLst>
              <a:ext uri="{FF2B5EF4-FFF2-40B4-BE49-F238E27FC236}">
                <a16:creationId xmlns:a16="http://schemas.microsoft.com/office/drawing/2014/main" xmlns="" id="{E27520AE-4A05-4558-A36E-D60164EFDD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177551"/>
              </p:ext>
            </p:extLst>
          </p:nvPr>
        </p:nvGraphicFramePr>
        <p:xfrm>
          <a:off x="323528" y="1988840"/>
          <a:ext cx="388843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611" name="Номер слайда 2">
            <a:extLst>
              <a:ext uri="{FF2B5EF4-FFF2-40B4-BE49-F238E27FC236}">
                <a16:creationId xmlns:a16="http://schemas.microsoft.com/office/drawing/2014/main" xmlns="" id="{10277B51-31A7-415F-B361-6DC26C9C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63BE0E5-DEFA-4D08-8A10-7203CC753648}" type="slidenum">
              <a:rPr lang="ru-RU" altLang="ru-RU" sz="1800">
                <a:solidFill>
                  <a:srgbClr val="FFFFFF"/>
                </a:solidFill>
              </a:rPr>
              <a:pPr/>
              <a:t>13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5880" name="Picture 106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5"/>
          <a:stretch/>
        </p:blipFill>
        <p:spPr bwMode="auto">
          <a:xfrm>
            <a:off x="2123728" y="5301208"/>
            <a:ext cx="5114925" cy="14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A41CD013-1F93-4C11-BCF1-4BFBC891C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642350" cy="7191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округа на 202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год, %</a:t>
            </a: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:a16="http://schemas.microsoft.com/office/drawing/2014/main" xmlns="" id="{D2353292-5782-4704-8E03-53363FB64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323642"/>
              </p:ext>
            </p:extLst>
          </p:nvPr>
        </p:nvGraphicFramePr>
        <p:xfrm>
          <a:off x="251520" y="1412776"/>
          <a:ext cx="8640960" cy="5258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627" name="Номер слайда 1">
            <a:extLst>
              <a:ext uri="{FF2B5EF4-FFF2-40B4-BE49-F238E27FC236}">
                <a16:creationId xmlns:a16="http://schemas.microsoft.com/office/drawing/2014/main" xmlns="" id="{D3641539-1304-400F-8B63-5B63A5EC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1A351FA-665A-4697-A4B5-B7EA8F69942D}" type="slidenum">
              <a:rPr lang="ru-RU" altLang="ru-RU" sz="1800">
                <a:solidFill>
                  <a:srgbClr val="FFFFFF"/>
                </a:solidFill>
              </a:rPr>
              <a:pPr/>
              <a:t>14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13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688860"/>
              </p:ext>
            </p:extLst>
          </p:nvPr>
        </p:nvGraphicFramePr>
        <p:xfrm>
          <a:off x="395288" y="1527175"/>
          <a:ext cx="8570912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650" name="Picture 2">
            <a:extLst>
              <a:ext uri="{FF2B5EF4-FFF2-40B4-BE49-F238E27FC236}">
                <a16:creationId xmlns:a16="http://schemas.microsoft.com/office/drawing/2014/main" xmlns="" id="{B58A30BD-6534-4B18-ABA0-1D5B5B7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" b="89488" l="5280" r="950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1399"/>
            <a:ext cx="38100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2">
            <a:extLst>
              <a:ext uri="{FF2B5EF4-FFF2-40B4-BE49-F238E27FC236}">
                <a16:creationId xmlns:a16="http://schemas.microsoft.com/office/drawing/2014/main" xmlns="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562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Динамика поступления налоговых доходов на 2022-2025 годы  </a:t>
            </a:r>
          </a:p>
          <a:p>
            <a:pPr algn="ctr" eaLnBrk="1" hangingPunct="1"/>
            <a:r>
              <a:rPr lang="ru-RU" altLang="ru-RU" sz="2000" b="1" dirty="0"/>
              <a:t>(с учетом доп. норматива по НДФЛ взамен дотации), млн руб.</a:t>
            </a:r>
            <a:endParaRPr lang="ru-RU" alt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27654" name="Номер слайда 2">
            <a:extLst>
              <a:ext uri="{FF2B5EF4-FFF2-40B4-BE49-F238E27FC236}">
                <a16:creationId xmlns:a16="http://schemas.microsoft.com/office/drawing/2014/main" xmlns="" id="{B40363E1-D9D0-4CA4-B8F4-B5976F1D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FABC18-05D3-419A-B60F-1E9157A74A11}" type="slidenum">
              <a:rPr lang="ru-RU" altLang="ru-RU" sz="1800">
                <a:solidFill>
                  <a:srgbClr val="FFFFFF"/>
                </a:solidFill>
              </a:rPr>
              <a:pPr/>
              <a:t>15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xmlns="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1610742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5">
            <a:extLst>
              <a:ext uri="{FF2B5EF4-FFF2-40B4-BE49-F238E27FC236}">
                <a16:creationId xmlns:a16="http://schemas.microsoft.com/office/drawing/2014/main" xmlns="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131827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:a16="http://schemas.microsoft.com/office/drawing/2014/main" xmlns="" id="{C439051D-3C92-4FCE-9F3F-E61665B6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767820"/>
            <a:ext cx="6768752" cy="11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300" b="1" dirty="0"/>
              <a:t>Динамика поступления налога на доходы физических лиц на 2022-2025 годы (с учетом доп. норматива по НДФЛ  взамен дотации), млн руб.</a:t>
            </a:r>
            <a:endParaRPr lang="ru-RU" altLang="ru-RU" sz="23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277372E2-09D5-41BF-94F8-8AB0CD587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918110"/>
              </p:ext>
            </p:extLst>
          </p:nvPr>
        </p:nvGraphicFramePr>
        <p:xfrm>
          <a:off x="251521" y="2131827"/>
          <a:ext cx="8712968" cy="4572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7" name="Номер слайда 3">
            <a:extLst>
              <a:ext uri="{FF2B5EF4-FFF2-40B4-BE49-F238E27FC236}">
                <a16:creationId xmlns:a16="http://schemas.microsoft.com/office/drawing/2014/main" xmlns="" id="{C5441048-770E-43FB-80AA-542D8F5A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6CD5F2A-63D5-4AF2-AB65-4EC65ABBBC01}" type="slidenum">
              <a:rPr lang="ru-RU" altLang="ru-RU" sz="1800">
                <a:solidFill>
                  <a:srgbClr val="FFFFFF"/>
                </a:solidFill>
              </a:rPr>
              <a:pPr/>
              <a:t>16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2" y="642788"/>
            <a:ext cx="2140992" cy="142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tlant-pravo.ru/upload/medialibrary/31b/toplivo_akciz.jpg">
            <a:extLst>
              <a:ext uri="{FF2B5EF4-FFF2-40B4-BE49-F238E27FC236}">
                <a16:creationId xmlns:a16="http://schemas.microsoft.com/office/drawing/2014/main" xmlns="" id="{11401612-FD17-476B-A776-10E28CD6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8680"/>
            <a:ext cx="30575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>
            <a:extLst>
              <a:ext uri="{FF2B5EF4-FFF2-40B4-BE49-F238E27FC236}">
                <a16:creationId xmlns:a16="http://schemas.microsoft.com/office/drawing/2014/main" xmlns="" id="{36A3C79D-3E7A-49AA-BF53-7E1FB2543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060575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9700" name="TextBox 2">
            <a:extLst>
              <a:ext uri="{FF2B5EF4-FFF2-40B4-BE49-F238E27FC236}">
                <a16:creationId xmlns:a16="http://schemas.microsoft.com/office/drawing/2014/main" xmlns="" id="{7A641FE6-99BA-44A4-973E-362C4E45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104" y="692696"/>
            <a:ext cx="6394896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акцизов на нефтепродукты </a:t>
            </a:r>
          </a:p>
          <a:p>
            <a:pPr algn="ctr" eaLnBrk="1" hangingPunct="1"/>
            <a:r>
              <a:rPr lang="ru-RU" altLang="ru-RU" sz="2400" b="1" dirty="0"/>
              <a:t>на 2022-2025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1033F961-8FF8-4D38-9E40-64095958D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062403"/>
              </p:ext>
            </p:extLst>
          </p:nvPr>
        </p:nvGraphicFramePr>
        <p:xfrm>
          <a:off x="323528" y="1873796"/>
          <a:ext cx="8569325" cy="489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702" name="Номер слайда 2">
            <a:extLst>
              <a:ext uri="{FF2B5EF4-FFF2-40B4-BE49-F238E27FC236}">
                <a16:creationId xmlns:a16="http://schemas.microsoft.com/office/drawing/2014/main" xmlns="" id="{6A4BD0BD-6BD8-4384-B723-D177D399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BD4A0E7-9730-48C5-84B8-C755B9CC63D7}" type="slidenum">
              <a:rPr lang="ru-RU" altLang="ru-RU" sz="1800">
                <a:solidFill>
                  <a:srgbClr val="FFFFFF"/>
                </a:solidFill>
              </a:rPr>
              <a:pPr/>
              <a:t>17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0758" y="829351"/>
            <a:ext cx="7056784" cy="1071141"/>
          </a:xfrm>
        </p:spPr>
        <p:txBody>
          <a:bodyPr/>
          <a:lstStyle/>
          <a:p>
            <a:pPr algn="ctr" eaLnBrk="1" hangingPunct="1"/>
            <a:r>
              <a:rPr lang="ru-RU" altLang="ru-RU" sz="2700" b="1" dirty="0">
                <a:latin typeface="Times New Roman" panose="02020603050405020304" pitchFamily="18" charset="0"/>
              </a:rPr>
              <a:t>Налоги на совокупный доход </a:t>
            </a:r>
            <a:br>
              <a:rPr lang="ru-RU" altLang="ru-RU" sz="2700" b="1" dirty="0">
                <a:latin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</a:rPr>
              <a:t>Пермского муниципального округа </a:t>
            </a:r>
            <a:br>
              <a:rPr lang="ru-RU" altLang="ru-RU" sz="2700" b="1" dirty="0">
                <a:latin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</a:rPr>
              <a:t>на 20</a:t>
            </a:r>
            <a:r>
              <a:rPr lang="en-US" altLang="ru-RU" sz="2700" b="1" dirty="0">
                <a:latin typeface="Times New Roman" panose="02020603050405020304" pitchFamily="18" charset="0"/>
              </a:rPr>
              <a:t>2</a:t>
            </a:r>
            <a:r>
              <a:rPr lang="ru-RU" altLang="ru-RU" sz="2700" b="1" dirty="0">
                <a:latin typeface="Times New Roman" panose="02020603050405020304" pitchFamily="18" charset="0"/>
              </a:rPr>
              <a:t>2 - 2025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977017"/>
              </p:ext>
            </p:extLst>
          </p:nvPr>
        </p:nvGraphicFramePr>
        <p:xfrm>
          <a:off x="251520" y="2348880"/>
          <a:ext cx="8640962" cy="4085024"/>
        </p:xfrm>
        <a:graphic>
          <a:graphicData uri="http://schemas.openxmlformats.org/drawingml/2006/table">
            <a:tbl>
              <a:tblPr/>
              <a:tblGrid>
                <a:gridCol w="25629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8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48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16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16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16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83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Показатели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первоначальный бюджет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уточненный бюджет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2023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утвержденный бюджет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2024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утвержденный бюджет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2025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утвержденный бюджет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Налог, взимаемый с применением упрощенной системы налогообложения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427,0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446,1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Налог, взимаемый с применением патентной системы налогообложения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85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Итого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413,1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459,0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476,2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:a16="http://schemas.microsoft.com/office/drawing/2014/main" xmlns="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18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16745"/>
          <a:stretch/>
        </p:blipFill>
        <p:spPr bwMode="auto">
          <a:xfrm>
            <a:off x="251520" y="569608"/>
            <a:ext cx="2000835" cy="159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86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r="51642" b="64148"/>
          <a:stretch/>
        </p:blipFill>
        <p:spPr bwMode="auto">
          <a:xfrm>
            <a:off x="971600" y="3645024"/>
            <a:ext cx="1296144" cy="101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38901" y="666810"/>
            <a:ext cx="6194736" cy="1071141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Налоги на имущество 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Пермского муниципального округа 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на 20</a:t>
            </a:r>
            <a:r>
              <a:rPr lang="en-US" altLang="ru-RU" sz="2400" b="1" dirty="0">
                <a:latin typeface="Times New Roman" panose="02020603050405020304" pitchFamily="18" charset="0"/>
              </a:rPr>
              <a:t>2</a:t>
            </a:r>
            <a:r>
              <a:rPr lang="ru-RU" altLang="ru-RU" sz="2400" b="1" dirty="0">
                <a:latin typeface="Times New Roman" panose="02020603050405020304" pitchFamily="18" charset="0"/>
              </a:rPr>
              <a:t>2 - 2025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713531"/>
              </p:ext>
            </p:extLst>
          </p:nvPr>
        </p:nvGraphicFramePr>
        <p:xfrm>
          <a:off x="207136" y="4797152"/>
          <a:ext cx="8677436" cy="1763039"/>
        </p:xfrm>
        <a:graphic>
          <a:graphicData uri="http://schemas.openxmlformats.org/drawingml/2006/table">
            <a:tbl>
              <a:tblPr/>
              <a:tblGrid>
                <a:gridCol w="22918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71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7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71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771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771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Налоги на имущество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582,2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339,9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89,7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6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Транспортный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Земельный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284,7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:a16="http://schemas.microsoft.com/office/drawing/2014/main" xmlns="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19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:a16="http://schemas.microsoft.com/office/drawing/2014/main" xmlns="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977212"/>
              </p:ext>
            </p:extLst>
          </p:nvPr>
        </p:nvGraphicFramePr>
        <p:xfrm>
          <a:off x="1907704" y="2132856"/>
          <a:ext cx="705678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39484" r="70495" b="5126"/>
          <a:stretch/>
        </p:blipFill>
        <p:spPr bwMode="auto">
          <a:xfrm>
            <a:off x="107504" y="2276872"/>
            <a:ext cx="1293077" cy="179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1" t="32460"/>
          <a:stretch/>
        </p:blipFill>
        <p:spPr bwMode="auto">
          <a:xfrm>
            <a:off x="188832" y="548680"/>
            <a:ext cx="2969183" cy="163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2867" y="1888579"/>
            <a:ext cx="1981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% к предыдущему периоду</a:t>
            </a:r>
          </a:p>
        </p:txBody>
      </p:sp>
    </p:spTree>
    <p:extLst>
      <p:ext uri="{BB962C8B-B14F-4D97-AF65-F5344CB8AC3E}">
        <p14:creationId xmlns:p14="http://schemas.microsoft.com/office/powerpoint/2010/main" val="137712980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w7.pngwing.com/pngs/321/684/png-transparent-kraft-paper-kraft-paper-old-paper-nostalgic-backgroun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6" b="95042" l="4674" r="95543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64704"/>
            <a:ext cx="986509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FAB5D911-CCA2-4BA4-A826-38B92D063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368300"/>
            <a:ext cx="7776864" cy="1008063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Общая характеристика муниципального образования Пермский муниципальный округ</a:t>
            </a:r>
          </a:p>
        </p:txBody>
      </p:sp>
      <p:pic>
        <p:nvPicPr>
          <p:cNvPr id="14341" name="Picture 5">
            <a:extLst>
              <a:ext uri="{FF2B5EF4-FFF2-40B4-BE49-F238E27FC236}">
                <a16:creationId xmlns:a16="http://schemas.microsoft.com/office/drawing/2014/main" xmlns="" id="{E7256C49-2E13-4C66-8F49-F154A7101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7381" y="2193617"/>
            <a:ext cx="3559413" cy="4310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>
            <a:extLst>
              <a:ext uri="{FF2B5EF4-FFF2-40B4-BE49-F238E27FC236}">
                <a16:creationId xmlns:a16="http://schemas.microsoft.com/office/drawing/2014/main" xmlns="" id="{76E71A32-26F8-489F-8D65-4E7CF802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1844675"/>
            <a:ext cx="35274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Общая площадь: </a:t>
            </a:r>
          </a:p>
          <a:p>
            <a:r>
              <a:rPr lang="ru-RU" altLang="ru-RU" sz="2400" b="1" dirty="0"/>
              <a:t>3 753,05 кв. км</a:t>
            </a:r>
          </a:p>
          <a:p>
            <a:r>
              <a:rPr lang="ru-RU" altLang="ru-RU" sz="1800" dirty="0"/>
              <a:t>Плотность населения: </a:t>
            </a:r>
          </a:p>
          <a:p>
            <a:r>
              <a:rPr lang="ru-RU" altLang="ru-RU" sz="2400" b="1" dirty="0"/>
              <a:t>32 чел. на 1 кв. км</a:t>
            </a:r>
          </a:p>
          <a:p>
            <a:endParaRPr lang="ru-RU" altLang="ru-RU" sz="1800" dirty="0">
              <a:solidFill>
                <a:srgbClr val="0070C0"/>
              </a:solidFill>
            </a:endParaRPr>
          </a:p>
        </p:txBody>
      </p:sp>
      <p:sp>
        <p:nvSpPr>
          <p:cNvPr id="14343" name="TextBox 3">
            <a:extLst>
              <a:ext uri="{FF2B5EF4-FFF2-40B4-BE49-F238E27FC236}">
                <a16:creationId xmlns:a16="http://schemas.microsoft.com/office/drawing/2014/main" xmlns="" id="{6301803F-BDC9-4AB6-860A-A6883D7D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2952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Основан:</a:t>
            </a:r>
            <a:r>
              <a:rPr lang="ru-RU" altLang="ru-RU" sz="2400" dirty="0">
                <a:solidFill>
                  <a:srgbClr val="FF3399"/>
                </a:solidFill>
              </a:rPr>
              <a:t> </a:t>
            </a:r>
            <a:r>
              <a:rPr lang="ru-RU" altLang="ru-RU" sz="2400" b="1" dirty="0"/>
              <a:t>1939 год</a:t>
            </a:r>
          </a:p>
          <a:p>
            <a:endParaRPr lang="ru-RU" altLang="ru-RU" sz="1800" dirty="0">
              <a:solidFill>
                <a:srgbClr val="CC0066"/>
              </a:solidFill>
            </a:endParaRPr>
          </a:p>
          <a:p>
            <a:r>
              <a:rPr lang="ru-RU" altLang="ru-RU" sz="1800" dirty="0"/>
              <a:t>Численность населения: </a:t>
            </a:r>
            <a:r>
              <a:rPr lang="ru-RU" altLang="ru-RU" sz="2400" b="1" dirty="0"/>
              <a:t>118 768 чел.</a:t>
            </a:r>
          </a:p>
        </p:txBody>
      </p:sp>
      <p:sp>
        <p:nvSpPr>
          <p:cNvPr id="14344" name="TextBox 5">
            <a:extLst>
              <a:ext uri="{FF2B5EF4-FFF2-40B4-BE49-F238E27FC236}">
                <a16:creationId xmlns:a16="http://schemas.microsoft.com/office/drawing/2014/main" xmlns="" id="{EEC9FA97-483E-4DE1-9BD6-1DA68FAE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68" y="3407539"/>
            <a:ext cx="39608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dirty="0"/>
              <a:t>Основные виды экономической деятельности:</a:t>
            </a:r>
          </a:p>
          <a:p>
            <a:endParaRPr lang="ru-RU" altLang="ru-RU" sz="1800" dirty="0">
              <a:solidFill>
                <a:srgbClr val="0000FF"/>
              </a:solidFill>
            </a:endParaRPr>
          </a:p>
          <a:p>
            <a:r>
              <a:rPr lang="ru-RU" altLang="ru-RU" sz="1800" dirty="0">
                <a:solidFill>
                  <a:srgbClr val="0000FF"/>
                </a:solidFill>
              </a:rPr>
              <a:t>        </a:t>
            </a:r>
            <a:r>
              <a:rPr lang="ru-RU" altLang="ru-RU" sz="1800" b="1" dirty="0"/>
              <a:t>обрабатывающее производство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транспортировка и хранение</a:t>
            </a:r>
          </a:p>
          <a:p>
            <a:r>
              <a:rPr lang="ru-RU" altLang="ru-RU" sz="1800" b="1" dirty="0"/>
              <a:t>         </a:t>
            </a:r>
          </a:p>
          <a:p>
            <a:r>
              <a:rPr lang="ru-RU" altLang="ru-RU" sz="1800" b="1" dirty="0"/>
              <a:t>          строительство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 сельское хозяйство</a:t>
            </a:r>
          </a:p>
          <a:p>
            <a:endParaRPr lang="ru-RU" altLang="ru-RU" sz="1800" b="1" dirty="0"/>
          </a:p>
          <a:p>
            <a:endParaRPr lang="ru-RU" altLang="ru-RU" sz="1800" b="1" dirty="0"/>
          </a:p>
        </p:txBody>
      </p:sp>
      <p:pic>
        <p:nvPicPr>
          <p:cNvPr id="14345" name="Picture 6">
            <a:extLst>
              <a:ext uri="{FF2B5EF4-FFF2-40B4-BE49-F238E27FC236}">
                <a16:creationId xmlns:a16="http://schemas.microsoft.com/office/drawing/2014/main" xmlns="" id="{B3EE040C-5E87-4A73-900E-A76E3A23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49080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C:\Users\feu21-03\Documents\Работа\Презентации\рисунки для презентации к проекту бюджета\8.png">
            <a:extLst>
              <a:ext uri="{FF2B5EF4-FFF2-40B4-BE49-F238E27FC236}">
                <a16:creationId xmlns:a16="http://schemas.microsoft.com/office/drawing/2014/main" xmlns="" id="{86578978-CDF8-4DE4-A6D9-A980D301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01" y="4759325"/>
            <a:ext cx="495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C:\Users\feu21-03\Documents\Работа\Презентации\рисунки для презентации к проекту бюджета\computer-icons-architectural-engineering-construction-worker-building-equipment-clipart.jpg">
            <a:extLst>
              <a:ext uri="{FF2B5EF4-FFF2-40B4-BE49-F238E27FC236}">
                <a16:creationId xmlns:a16="http://schemas.microsoft.com/office/drawing/2014/main" xmlns="" id="{8B8D5BB4-A3E9-4EF9-B83D-9529428C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44329"/>
            <a:ext cx="4460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2" descr="C:\Users\feu21-03\Documents\Работа\Презентации\рисунки для презентации к проекту бюджета\depositphotos_58965017-stock-illustration-tractor-ic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10611" r="13844" b="7913"/>
          <a:stretch/>
        </p:blipFill>
        <p:spPr bwMode="auto">
          <a:xfrm>
            <a:off x="1043608" y="5869470"/>
            <a:ext cx="485602" cy="3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0" descr="C:\Documents and Settings\b_alex\Рабочий стол\gerb.png">
            <a:extLst>
              <a:ext uri="{FF2B5EF4-FFF2-40B4-BE49-F238E27FC236}">
                <a16:creationId xmlns:a16="http://schemas.microsoft.com/office/drawing/2014/main" xmlns="" id="{19E865B3-C2BE-4424-8B1E-8503772A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3" y="178916"/>
            <a:ext cx="720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F7D10779-FB2C-429F-B076-1947D4BF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34975"/>
            <a:ext cx="2159794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5">
            <a:extLst>
              <a:ext uri="{FF2B5EF4-FFF2-40B4-BE49-F238E27FC236}">
                <a16:creationId xmlns:a16="http://schemas.microsoft.com/office/drawing/2014/main" xmlns="" id="{26674290-144B-41FD-85D8-03E351553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7" y="2123198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2772" name="TextBox 2">
            <a:extLst>
              <a:ext uri="{FF2B5EF4-FFF2-40B4-BE49-F238E27FC236}">
                <a16:creationId xmlns:a16="http://schemas.microsoft.com/office/drawing/2014/main" xmlns="" id="{F59F4B94-47C4-4765-A019-BE831206B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694" y="692696"/>
            <a:ext cx="716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неналоговых доходов</a:t>
            </a:r>
          </a:p>
          <a:p>
            <a:pPr algn="ctr" eaLnBrk="1" hangingPunct="1"/>
            <a:r>
              <a:rPr lang="ru-RU" altLang="ru-RU" sz="2400" b="1" dirty="0"/>
              <a:t> на 2022-2025 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2F691E10-DA87-4819-9A84-8FBE2B813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070326"/>
              </p:ext>
            </p:extLst>
          </p:nvPr>
        </p:nvGraphicFramePr>
        <p:xfrm>
          <a:off x="323528" y="1494165"/>
          <a:ext cx="8569325" cy="508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4" name="Номер слайда 1">
            <a:extLst>
              <a:ext uri="{FF2B5EF4-FFF2-40B4-BE49-F238E27FC236}">
                <a16:creationId xmlns:a16="http://schemas.microsoft.com/office/drawing/2014/main" xmlns="" id="{77D6203D-153E-407F-A2D5-AD08959F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C7481B-AD37-460E-A13B-9344B77867B8}" type="slidenum">
              <a:rPr lang="ru-RU" altLang="ru-RU" sz="1800">
                <a:solidFill>
                  <a:srgbClr val="FFFFFF"/>
                </a:solidFill>
              </a:rPr>
              <a:pPr/>
              <a:t>20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feu21-03\Desktop\Новая папка (2)\негат.jpg">
            <a:extLst>
              <a:ext uri="{FF2B5EF4-FFF2-40B4-BE49-F238E27FC236}">
                <a16:creationId xmlns:a16="http://schemas.microsoft.com/office/drawing/2014/main" xmlns="" id="{37941A45-F951-4C2F-A2CD-0E549478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76250"/>
            <a:ext cx="35480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5">
            <a:extLst>
              <a:ext uri="{FF2B5EF4-FFF2-40B4-BE49-F238E27FC236}">
                <a16:creationId xmlns:a16="http://schemas.microsoft.com/office/drawing/2014/main" xmlns="" id="{E305FC5D-A8A4-48BF-8E0C-6C262054B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492896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3796" name="TextBox 2">
            <a:extLst>
              <a:ext uri="{FF2B5EF4-FFF2-40B4-BE49-F238E27FC236}">
                <a16:creationId xmlns:a16="http://schemas.microsoft.com/office/drawing/2014/main" xmlns="" id="{A55E0A04-BE2D-494F-B4CE-6216E600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361" y="565150"/>
            <a:ext cx="56515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платежей за негативное воздействие на окружающую среду</a:t>
            </a:r>
          </a:p>
          <a:p>
            <a:pPr algn="ctr" eaLnBrk="1" hangingPunct="1"/>
            <a:r>
              <a:rPr lang="ru-RU" altLang="ru-RU" sz="2400" b="1" dirty="0"/>
              <a:t> на 2022-2025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718470"/>
              </p:ext>
            </p:extLst>
          </p:nvPr>
        </p:nvGraphicFramePr>
        <p:xfrm>
          <a:off x="206759" y="2301875"/>
          <a:ext cx="8820150" cy="436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798" name="Номер слайда 2">
            <a:extLst>
              <a:ext uri="{FF2B5EF4-FFF2-40B4-BE49-F238E27FC236}">
                <a16:creationId xmlns:a16="http://schemas.microsoft.com/office/drawing/2014/main" xmlns="" id="{4F984062-83BB-4C61-A1B1-0AF5CE77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647EA3-C092-46F6-81B2-B5A6B5199EB8}" type="slidenum">
              <a:rPr lang="ru-RU" altLang="ru-RU" sz="1800">
                <a:solidFill>
                  <a:srgbClr val="FFFFFF"/>
                </a:solidFill>
              </a:rPr>
              <a:pPr/>
              <a:t>21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15517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Динамика поступления доходов от использования имущества на 2022-2025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267303"/>
              </p:ext>
            </p:extLst>
          </p:nvPr>
        </p:nvGraphicFramePr>
        <p:xfrm>
          <a:off x="107504" y="1216031"/>
          <a:ext cx="8892389" cy="552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292433" cy="16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4999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336392"/>
              </p:ext>
            </p:extLst>
          </p:nvPr>
        </p:nvGraphicFramePr>
        <p:xfrm>
          <a:off x="-324544" y="1396576"/>
          <a:ext cx="9158846" cy="624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01180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Динамика поступления доходов от продажи материальных и нематериальных активов на 2022-2025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C:\Users\feu21-03\Documents\Работа\Презентации\рисунки для презентации к проекту бюджета\54406895_2.jpg">
            <a:extLst>
              <a:ext uri="{FF2B5EF4-FFF2-40B4-BE49-F238E27FC236}">
                <a16:creationId xmlns:a16="http://schemas.microsoft.com/office/drawing/2014/main" xmlns="" id="{71D2B2A3-C026-4770-950C-3529D7FAE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2"/>
          <a:stretch/>
        </p:blipFill>
        <p:spPr bwMode="auto">
          <a:xfrm>
            <a:off x="-108520" y="1484784"/>
            <a:ext cx="2304256" cy="224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8198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369174"/>
              </p:ext>
            </p:extLst>
          </p:nvPr>
        </p:nvGraphicFramePr>
        <p:xfrm>
          <a:off x="106233" y="1432055"/>
          <a:ext cx="8930263" cy="6154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176902" cy="184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01180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Средства, передаваемые из бюджета Пермского края в виде дотаций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на 2022-2025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9620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8">
            <a:extLst>
              <a:ext uri="{FF2B5EF4-FFF2-40B4-BE49-F238E27FC236}">
                <a16:creationId xmlns:a16="http://schemas.microsoft.com/office/drawing/2014/main" xmlns="" id="{60781666-2ADE-4C1D-9836-12DE96A4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D01454A-4AE9-426F-B3AA-2CA7C08C919D}" type="slidenum">
              <a:rPr lang="ru-RU" altLang="ru-RU" sz="1800">
                <a:solidFill>
                  <a:schemeClr val="bg1"/>
                </a:solidFill>
              </a:rPr>
              <a:pPr/>
              <a:t>25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35843" name="TextBox 2">
            <a:extLst>
              <a:ext uri="{FF2B5EF4-FFF2-40B4-BE49-F238E27FC236}">
                <a16:creationId xmlns:a16="http://schemas.microsoft.com/office/drawing/2014/main" xmlns="" id="{3C4A0109-AB5C-4925-A80E-091BF172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785728"/>
            <a:ext cx="679482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округа</a:t>
            </a:r>
          </a:p>
          <a:p>
            <a:pPr algn="ctr" eaLnBrk="1" hangingPunct="1"/>
            <a:r>
              <a:rPr lang="ru-RU" altLang="ru-RU" sz="2400" b="1" dirty="0"/>
              <a:t> на 2022-2025 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EE00D746-C91B-475F-876B-F42DC44F8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755621"/>
              </p:ext>
            </p:extLst>
          </p:nvPr>
        </p:nvGraphicFramePr>
        <p:xfrm>
          <a:off x="184150" y="2184400"/>
          <a:ext cx="8863013" cy="521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5856" name="Picture 16">
            <a:extLst>
              <a:ext uri="{FF2B5EF4-FFF2-40B4-BE49-F238E27FC236}">
                <a16:creationId xmlns:a16="http://schemas.microsoft.com/office/drawing/2014/main" xmlns="" id="{FEC2ED08-9CC4-4925-83E2-0088349FE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13650" r="7543" b="7611"/>
          <a:stretch/>
        </p:blipFill>
        <p:spPr bwMode="auto">
          <a:xfrm>
            <a:off x="251520" y="514043"/>
            <a:ext cx="1656184" cy="16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754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6A12EE0-C280-48D7-A777-7884EAD3D3D9}"/>
              </a:ext>
            </a:extLst>
          </p:cNvPr>
          <p:cNvSpPr/>
          <p:nvPr/>
        </p:nvSpPr>
        <p:spPr>
          <a:xfrm>
            <a:off x="4385469" y="5075334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A6A12EE0-C280-48D7-A777-7884EAD3D3D9}"/>
              </a:ext>
            </a:extLst>
          </p:cNvPr>
          <p:cNvSpPr/>
          <p:nvPr/>
        </p:nvSpPr>
        <p:spPr>
          <a:xfrm>
            <a:off x="5368023" y="484505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xmlns="" id="{4EC55AAA-5199-4017-9D09-83E2ABFE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Основные подходы к формированию расходов бюджета на 2023 – 2025 годы</a:t>
            </a:r>
          </a:p>
        </p:txBody>
      </p:sp>
      <p:sp>
        <p:nvSpPr>
          <p:cNvPr id="36868" name="Номер слайда 4">
            <a:extLst>
              <a:ext uri="{FF2B5EF4-FFF2-40B4-BE49-F238E27FC236}">
                <a16:creationId xmlns:a16="http://schemas.microsoft.com/office/drawing/2014/main" xmlns="" id="{7CFA869F-BE1A-4A5B-B6BA-CCD735C8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6D7C5DE-D38C-4743-A6C6-FFC04548F254}" type="slidenum">
              <a:rPr lang="ru-RU" altLang="ru-RU" sz="1800">
                <a:solidFill>
                  <a:srgbClr val="FFFFFF"/>
                </a:solidFill>
              </a:rPr>
              <a:pPr/>
              <a:t>26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:a16="http://schemas.microsoft.com/office/drawing/2014/main" xmlns="" id="{E0EF1714-31DD-4FDD-9E16-BB95348F9128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0" name="TextBox 9">
            <a:extLst>
              <a:ext uri="{FF2B5EF4-FFF2-40B4-BE49-F238E27FC236}">
                <a16:creationId xmlns:a16="http://schemas.microsoft.com/office/drawing/2014/main" xmlns="" id="{63939E22-174F-447D-BF4A-DCAB6D54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000000"/>
                </a:solidFill>
                <a:cs typeface="Times New Roman" panose="02020603050405020304" pitchFamily="18" charset="0"/>
              </a:rPr>
              <a:t>РАСХОДЫБЮДЖЕТА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F421C20A-5BA0-4B6D-9C75-EF12731DA7F1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96979055-21F0-4887-B04C-A241C7677F43}"/>
              </a:ext>
            </a:extLst>
          </p:cNvPr>
          <p:cNvSpPr/>
          <p:nvPr/>
        </p:nvSpPr>
        <p:spPr>
          <a:xfrm>
            <a:off x="3416117" y="4976813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1EDF7CEC-2920-4F04-ACA2-60D87B2B15A2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04384A45-D1F1-439D-843A-98C41A5B5E47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A6A12EE0-C280-48D7-A777-7884EAD3D3D9}"/>
              </a:ext>
            </a:extLst>
          </p:cNvPr>
          <p:cNvSpPr/>
          <p:nvPr/>
        </p:nvSpPr>
        <p:spPr>
          <a:xfrm>
            <a:off x="5824092" y="29083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561F1B87-3038-4DDF-A6BA-87570F342C24}"/>
              </a:ext>
            </a:extLst>
          </p:cNvPr>
          <p:cNvSpPr/>
          <p:nvPr/>
        </p:nvSpPr>
        <p:spPr>
          <a:xfrm>
            <a:off x="5889737" y="4163131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7" name="TextBox 11">
            <a:extLst>
              <a:ext uri="{FF2B5EF4-FFF2-40B4-BE49-F238E27FC236}">
                <a16:creationId xmlns:a16="http://schemas.microsoft.com/office/drawing/2014/main" xmlns="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2128838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1</a:t>
            </a:r>
          </a:p>
        </p:txBody>
      </p:sp>
      <p:sp>
        <p:nvSpPr>
          <p:cNvPr id="36878" name="TextBox 23">
            <a:extLst>
              <a:ext uri="{FF2B5EF4-FFF2-40B4-BE49-F238E27FC236}">
                <a16:creationId xmlns:a16="http://schemas.microsoft.com/office/drawing/2014/main" xmlns="" id="{304DD8D9-3FE0-4888-B9ED-74252E8F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4175125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4</a:t>
            </a:r>
          </a:p>
        </p:txBody>
      </p:sp>
      <p:sp>
        <p:nvSpPr>
          <p:cNvPr id="36879" name="TextBox 24">
            <a:extLst>
              <a:ext uri="{FF2B5EF4-FFF2-40B4-BE49-F238E27FC236}">
                <a16:creationId xmlns:a16="http://schemas.microsoft.com/office/drawing/2014/main" xmlns="" id="{2F6D7917-DB7B-41A8-9BED-D0D0690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485" y="2881846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3</a:t>
            </a:r>
          </a:p>
        </p:txBody>
      </p:sp>
      <p:sp>
        <p:nvSpPr>
          <p:cNvPr id="36881" name="TextBox 27">
            <a:extLst>
              <a:ext uri="{FF2B5EF4-FFF2-40B4-BE49-F238E27FC236}">
                <a16:creationId xmlns:a16="http://schemas.microsoft.com/office/drawing/2014/main" xmlns="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2" y="5075334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BD107EFF-3AFE-4E74-818A-639A335CED81}"/>
              </a:ext>
            </a:extLst>
          </p:cNvPr>
          <p:cNvSpPr/>
          <p:nvPr/>
        </p:nvSpPr>
        <p:spPr>
          <a:xfrm>
            <a:off x="6590806" y="2810939"/>
            <a:ext cx="2517698" cy="16124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обеспечение уровня оплаты труда работников муниципальных учреждений социальной сферы в соответствии с Указом Президента Российской Федерации от 7 мая 2012 года №597 «О мероприятиях по реализации государственной социальной политики»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61C8B238-677C-439B-8584-D330E6B9CCEC}"/>
              </a:ext>
            </a:extLst>
          </p:cNvPr>
          <p:cNvSpPr/>
          <p:nvPr/>
        </p:nvSpPr>
        <p:spPr>
          <a:xfrm>
            <a:off x="6480287" y="4561187"/>
            <a:ext cx="2297113" cy="870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участие в реализации национальных проектах, федеральных и региональных программах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B83BA814-5E1B-4F0B-BB1C-C53BEEA52456}"/>
              </a:ext>
            </a:extLst>
          </p:cNvPr>
          <p:cNvSpPr/>
          <p:nvPr/>
        </p:nvSpPr>
        <p:spPr>
          <a:xfrm>
            <a:off x="71438" y="2604294"/>
            <a:ext cx="2376487" cy="14009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повышение эффективности системы закупок для обеспечения муниципальных нужд путем централизации закупок и передачи отдельных полномочий по осуществлению закупок одному уполномоченному органу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B32622DD-96CC-48CC-AE26-2178710E029F}"/>
              </a:ext>
            </a:extLst>
          </p:cNvPr>
          <p:cNvSpPr/>
          <p:nvPr/>
        </p:nvSpPr>
        <p:spPr>
          <a:xfrm>
            <a:off x="3365500" y="1220788"/>
            <a:ext cx="2246313" cy="86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социальной направленности бюджета Пермского муниципального округа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0708AEE1-F078-4DD5-81E8-A6485ED7D4C8}"/>
              </a:ext>
            </a:extLst>
          </p:cNvPr>
          <p:cNvSpPr/>
          <p:nvPr/>
        </p:nvSpPr>
        <p:spPr>
          <a:xfrm>
            <a:off x="71438" y="4286250"/>
            <a:ext cx="2376487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привлечение в бюджет средств из федерального и краевого бюджета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3F2136E0-CF8F-4AB3-B3A9-8B2D52A96D65}"/>
              </a:ext>
            </a:extLst>
          </p:cNvPr>
          <p:cNvSpPr/>
          <p:nvPr/>
        </p:nvSpPr>
        <p:spPr>
          <a:xfrm>
            <a:off x="5846764" y="5651597"/>
            <a:ext cx="3068706" cy="10513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повышение качества содержания улично-дорожной сети и благоустройства населенных пунктов округа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2E9AE162-E6A6-4324-BEFC-15A51A586A45}"/>
              </a:ext>
            </a:extLst>
          </p:cNvPr>
          <p:cNvSpPr/>
          <p:nvPr/>
        </p:nvSpPr>
        <p:spPr>
          <a:xfrm>
            <a:off x="6416229" y="1326357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увеличение количества получателей услуг дошкольного, начального, основного, среднего общего образования 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DBBDFAFE-6209-47D0-86C4-C6C4C310A0E4}"/>
              </a:ext>
            </a:extLst>
          </p:cNvPr>
          <p:cNvSpPr/>
          <p:nvPr/>
        </p:nvSpPr>
        <p:spPr>
          <a:xfrm>
            <a:off x="71438" y="1304925"/>
            <a:ext cx="2844378" cy="1116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сохранением преемственности в отношении действующих расходных обязательств, определенных ранее органами местного самоуправления района и сельских поселений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D5CE3B25-6DFE-4458-88C2-D5C7CF4ACAC4}"/>
              </a:ext>
            </a:extLst>
          </p:cNvPr>
          <p:cNvSpPr/>
          <p:nvPr/>
        </p:nvSpPr>
        <p:spPr>
          <a:xfrm>
            <a:off x="5254625" y="2311400"/>
            <a:ext cx="592138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CE47DD50-0925-40BA-8C18-12B25007F40D}"/>
              </a:ext>
            </a:extLst>
          </p:cNvPr>
          <p:cNvSpPr/>
          <p:nvPr/>
        </p:nvSpPr>
        <p:spPr>
          <a:xfrm>
            <a:off x="3281363" y="23114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92" name="TextBox 25">
            <a:extLst>
              <a:ext uri="{FF2B5EF4-FFF2-40B4-BE49-F238E27FC236}">
                <a16:creationId xmlns:a16="http://schemas.microsoft.com/office/drawing/2014/main" xmlns="" id="{34F61666-6E8E-4D0E-864F-D7C0AA65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2311400"/>
            <a:ext cx="38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F2F2F2"/>
                </a:solidFill>
              </a:rPr>
              <a:t>2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B6835D1C-554E-4879-BE42-BED1A0A9D319}"/>
              </a:ext>
            </a:extLst>
          </p:cNvPr>
          <p:cNvSpPr/>
          <p:nvPr/>
        </p:nvSpPr>
        <p:spPr>
          <a:xfrm>
            <a:off x="284058" y="5618052"/>
            <a:ext cx="2990850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программный формат с отражением в муниципальных программах показателей стратегических документов и их целевых значений</a:t>
            </a:r>
          </a:p>
        </p:txBody>
      </p:sp>
      <p:sp>
        <p:nvSpPr>
          <p:cNvPr id="36880" name="TextBox 26">
            <a:extLst>
              <a:ext uri="{FF2B5EF4-FFF2-40B4-BE49-F238E27FC236}">
                <a16:creationId xmlns:a16="http://schemas.microsoft.com/office/drawing/2014/main" xmlns="" id="{395A3CD4-1D71-4756-A3DA-E9396CA31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653" y="4847929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5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xmlns="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717" y="4958575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7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xmlns="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515" y="4423353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8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:a16="http://schemas.microsoft.com/office/drawing/2014/main" xmlns="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2860466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9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F2136E0-CF8F-4AB3-B3A9-8B2D52A96D65}"/>
              </a:ext>
            </a:extLst>
          </p:cNvPr>
          <p:cNvSpPr/>
          <p:nvPr/>
        </p:nvSpPr>
        <p:spPr>
          <a:xfrm>
            <a:off x="3365500" y="5847214"/>
            <a:ext cx="2339975" cy="8729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обеспечение сбалансированного бюджета</a:t>
            </a: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xmlns="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6" y="2306569"/>
            <a:ext cx="758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7372764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:a16="http://schemas.microsoft.com/office/drawing/2014/main" xmlns="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7929" name="Заголовок 3">
            <a:extLst>
              <a:ext uri="{FF2B5EF4-FFF2-40B4-BE49-F238E27FC236}">
                <a16:creationId xmlns:a16="http://schemas.microsoft.com/office/drawing/2014/main" xmlns="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14734" y="980728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Реализация национальных проектов в 202</a:t>
            </a:r>
            <a:r>
              <a:rPr lang="en-US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3</a:t>
            </a:r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 году</a:t>
            </a:r>
          </a:p>
          <a:p>
            <a:pPr algn="ctr"/>
            <a:endParaRPr lang="ru-RU" altLang="ru-RU" sz="2400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4" y="1876160"/>
            <a:ext cx="4384801" cy="33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91696" y="1638949"/>
            <a:ext cx="45395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Обеспечение устойчивого сокращения непригодного для проживания жилищного фонда – </a:t>
            </a:r>
            <a:r>
              <a:rPr lang="en-US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133</a:t>
            </a:r>
            <a:r>
              <a:rPr lang="ru-RU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,4</a:t>
            </a:r>
            <a:r>
              <a:rPr lang="en-US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млн руб.</a:t>
            </a:r>
          </a:p>
          <a:p>
            <a:r>
              <a:rPr lang="ru-RU" sz="2800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(в </a:t>
            </a:r>
            <a:r>
              <a:rPr lang="ru-RU" sz="2800" i="1" dirty="0" err="1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Култаевской</a:t>
            </a:r>
            <a:r>
              <a:rPr lang="ru-RU" sz="2800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, Савинской, </a:t>
            </a:r>
            <a:r>
              <a:rPr lang="ru-RU" sz="2800" i="1" dirty="0" err="1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Усть-Качкинской</a:t>
            </a:r>
            <a:r>
              <a:rPr lang="ru-RU" sz="2800" i="1" dirty="0">
                <a:solidFill>
                  <a:srgbClr val="438086">
                    <a:lumMod val="75000"/>
                  </a:srgb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сельских территориях)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791" y="5534931"/>
            <a:ext cx="7692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438086">
                    <a:lumMod val="75000"/>
                  </a:srgbClr>
                </a:solidFill>
              </a:rPr>
              <a:t>Реализация программ формирования современной городской среды – 38,8 млн руб.</a:t>
            </a:r>
          </a:p>
        </p:txBody>
      </p:sp>
      <p:pic>
        <p:nvPicPr>
          <p:cNvPr id="8" name="Picture 4" descr="https://cdn4.tass.ru/width/1200_4ce85301/tass/m2/uploads/i/20190912/5168697.jpg">
            <a:extLst>
              <a:ext uri="{FF2B5EF4-FFF2-40B4-BE49-F238E27FC236}">
                <a16:creationId xmlns:a16="http://schemas.microsoft.com/office/drawing/2014/main" xmlns="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33820" r="9615" b="38872"/>
          <a:stretch/>
        </p:blipFill>
        <p:spPr bwMode="auto">
          <a:xfrm>
            <a:off x="0" y="455070"/>
            <a:ext cx="2714734" cy="7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6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:a16="http://schemas.microsoft.com/office/drawing/2014/main" xmlns="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:a16="http://schemas.microsoft.com/office/drawing/2014/main" xmlns="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33820" r="9615" b="38872"/>
          <a:stretch/>
        </p:blipFill>
        <p:spPr bwMode="auto">
          <a:xfrm>
            <a:off x="0" y="455070"/>
            <a:ext cx="2714734" cy="7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9" name="Заголовок 3">
            <a:extLst>
              <a:ext uri="{FF2B5EF4-FFF2-40B4-BE49-F238E27FC236}">
                <a16:creationId xmlns:a16="http://schemas.microsoft.com/office/drawing/2014/main" xmlns="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28717" y="867656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Реализация национальных проектов в 202</a:t>
            </a:r>
            <a:r>
              <a:rPr lang="en-US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3</a:t>
            </a:r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 году</a:t>
            </a:r>
          </a:p>
          <a:p>
            <a:pPr algn="ctr"/>
            <a:endParaRPr lang="ru-RU" altLang="ru-RU" sz="2400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52" y="1560586"/>
            <a:ext cx="4861639" cy="424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569" y="1457587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4652D">
                    <a:lumMod val="75000"/>
                  </a:srgbClr>
                </a:solidFill>
              </a:rPr>
              <a:t>Ремонт автомобильных дорог Пермского муниципального </a:t>
            </a:r>
            <a:r>
              <a:rPr lang="ru-RU" sz="2400" b="1" i="1" dirty="0" smtClean="0">
                <a:solidFill>
                  <a:srgbClr val="C4652D">
                    <a:lumMod val="75000"/>
                  </a:srgbClr>
                </a:solidFill>
              </a:rPr>
              <a:t>округа </a:t>
            </a:r>
            <a:r>
              <a:rPr lang="ru-RU" sz="2400" b="1" i="1" dirty="0">
                <a:solidFill>
                  <a:srgbClr val="C4652D">
                    <a:lumMod val="75000"/>
                  </a:srgbClr>
                </a:solidFill>
              </a:rPr>
              <a:t>– 75,5 млн руб</a:t>
            </a:r>
            <a:r>
              <a:rPr lang="ru-RU" sz="2400" b="1" i="1" dirty="0" smtClean="0">
                <a:solidFill>
                  <a:srgbClr val="C4652D">
                    <a:lumMod val="75000"/>
                  </a:srgbClr>
                </a:solidFill>
              </a:rPr>
              <a:t>.</a:t>
            </a:r>
            <a:r>
              <a:rPr lang="en-US" sz="2400" b="1" i="1" dirty="0" smtClean="0">
                <a:solidFill>
                  <a:srgbClr val="C4652D">
                    <a:lumMod val="75000"/>
                  </a:srgbClr>
                </a:solidFill>
              </a:rPr>
              <a:t> </a:t>
            </a:r>
            <a:r>
              <a:rPr lang="ru-RU" sz="2000" b="1" i="1" dirty="0">
                <a:solidFill>
                  <a:srgbClr val="C4652D">
                    <a:lumMod val="75000"/>
                  </a:srgbClr>
                </a:solidFill>
              </a:rPr>
              <a:t>протяженностью 7,896 км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1569" y="2789477"/>
            <a:ext cx="44824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участка автомобильной дороги Новые-</a:t>
            </a:r>
            <a:r>
              <a:rPr lang="ru-RU" sz="1800" dirty="0" err="1">
                <a:solidFill>
                  <a:prstClr val="black"/>
                </a:solidFill>
              </a:rPr>
              <a:t>Ляды</a:t>
            </a:r>
            <a:r>
              <a:rPr lang="ru-RU" sz="1800" dirty="0">
                <a:solidFill>
                  <a:prstClr val="black"/>
                </a:solidFill>
              </a:rPr>
              <a:t>-Троица (уч. Новые </a:t>
            </a:r>
            <a:r>
              <a:rPr lang="ru-RU" sz="1800" dirty="0" err="1">
                <a:solidFill>
                  <a:prstClr val="black"/>
                </a:solidFill>
              </a:rPr>
              <a:t>Ляды</a:t>
            </a:r>
            <a:r>
              <a:rPr lang="ru-RU" sz="1800" dirty="0">
                <a:solidFill>
                  <a:prstClr val="black"/>
                </a:solidFill>
              </a:rPr>
              <a:t>-Сылва)</a:t>
            </a:r>
          </a:p>
          <a:p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автомобильной дороги </a:t>
            </a:r>
            <a:r>
              <a:rPr lang="ru-RU" sz="1800" dirty="0" err="1">
                <a:solidFill>
                  <a:prstClr val="black"/>
                </a:solidFill>
              </a:rPr>
              <a:t>Бродовский</a:t>
            </a:r>
            <a:r>
              <a:rPr lang="ru-RU" sz="1800" dirty="0">
                <a:solidFill>
                  <a:prstClr val="black"/>
                </a:solidFill>
              </a:rPr>
              <a:t> тракт-</a:t>
            </a:r>
            <a:r>
              <a:rPr lang="ru-RU" sz="1800" dirty="0" err="1">
                <a:solidFill>
                  <a:prstClr val="black"/>
                </a:solidFill>
              </a:rPr>
              <a:t>Мартьяново</a:t>
            </a:r>
            <a:endParaRPr lang="ru-RU" sz="1800" dirty="0">
              <a:solidFill>
                <a:prstClr val="black"/>
              </a:solidFill>
            </a:endParaRPr>
          </a:p>
          <a:p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участка автомобильной дороги "Пермь-Екатеринбург"-Нефтяник</a:t>
            </a:r>
          </a:p>
          <a:p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участка автомобильной дороги "Пермь-Екатеринбург"-</a:t>
            </a:r>
            <a:r>
              <a:rPr lang="ru-RU" sz="1800" dirty="0" err="1">
                <a:solidFill>
                  <a:prstClr val="black"/>
                </a:solidFill>
              </a:rPr>
              <a:t>Курашим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81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:a16="http://schemas.microsoft.com/office/drawing/2014/main" xmlns="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:a16="http://schemas.microsoft.com/office/drawing/2014/main" xmlns="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0" b="32359"/>
          <a:stretch/>
        </p:blipFill>
        <p:spPr bwMode="auto">
          <a:xfrm>
            <a:off x="0" y="440668"/>
            <a:ext cx="2789861" cy="102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9" name="Заголовок 3">
            <a:extLst>
              <a:ext uri="{FF2B5EF4-FFF2-40B4-BE49-F238E27FC236}">
                <a16:creationId xmlns:a16="http://schemas.microsoft.com/office/drawing/2014/main" xmlns="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26775" y="695672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Реализация национальных проектов в 202</a:t>
            </a:r>
            <a:r>
              <a:rPr lang="en-US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3</a:t>
            </a:r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 году</a:t>
            </a:r>
          </a:p>
          <a:p>
            <a:pPr algn="ctr"/>
            <a:endParaRPr lang="ru-RU" altLang="ru-RU" sz="2400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9" y="1700808"/>
            <a:ext cx="4807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A04DA3">
                    <a:lumMod val="75000"/>
                  </a:srgbClr>
                </a:solidFill>
              </a:rPr>
              <a:t>Капитальный ремонт сельского дома культуры с. </a:t>
            </a:r>
            <a:r>
              <a:rPr lang="ru-RU" sz="2400" b="1" i="1" dirty="0" err="1" smtClean="0">
                <a:solidFill>
                  <a:srgbClr val="A04DA3">
                    <a:lumMod val="75000"/>
                  </a:srgbClr>
                </a:solidFill>
              </a:rPr>
              <a:t>Кояново</a:t>
            </a:r>
            <a:r>
              <a:rPr lang="ru-RU" sz="2400" b="1" i="1" dirty="0" smtClean="0">
                <a:solidFill>
                  <a:srgbClr val="A04DA3">
                    <a:lumMod val="75000"/>
                  </a:srgbClr>
                </a:solidFill>
              </a:rPr>
              <a:t> – 27,9 </a:t>
            </a:r>
            <a:r>
              <a:rPr lang="ru-RU" sz="2400" b="1" i="1" dirty="0">
                <a:solidFill>
                  <a:srgbClr val="A04DA3">
                    <a:lumMod val="75000"/>
                  </a:srgbClr>
                </a:solidFill>
              </a:rPr>
              <a:t>млн руб.</a:t>
            </a:r>
          </a:p>
          <a:p>
            <a:r>
              <a:rPr lang="en-US" sz="2400" b="1" i="1" dirty="0">
                <a:solidFill>
                  <a:srgbClr val="A04DA3">
                    <a:lumMod val="75000"/>
                  </a:srgbClr>
                </a:solidFill>
              </a:rPr>
              <a:t> </a:t>
            </a:r>
            <a:endParaRPr lang="ru-RU" sz="2000" b="1" i="1" dirty="0">
              <a:solidFill>
                <a:srgbClr val="A04DA3">
                  <a:lumMod val="75000"/>
                </a:srgbClr>
              </a:solidFill>
            </a:endParaRPr>
          </a:p>
        </p:txBody>
      </p:sp>
      <p:pic>
        <p:nvPicPr>
          <p:cNvPr id="36866" name="Picture 2" descr="https://mkult.rk.gov.ru/uploads/txteditor/mkult/attachments/articles/d4/1d/8c/d98f00b204e9800998ecf8427e/phpADk8vH_Do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2" t="7885" r="8614" b="61322"/>
          <a:stretch/>
        </p:blipFill>
        <p:spPr bwMode="auto">
          <a:xfrm>
            <a:off x="611560" y="1454764"/>
            <a:ext cx="3384376" cy="267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www.domod.ru/upload/resize_cache/sprint.editor/0de/1024_768_1/img-1660287582-4472-120-demografiya-logo-cvet-na-bel-lev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9" r="13243" b="18909"/>
          <a:stretch/>
        </p:blipFill>
        <p:spPr bwMode="auto">
          <a:xfrm>
            <a:off x="4604724" y="3717032"/>
            <a:ext cx="4486555" cy="30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3120" y="4941168"/>
            <a:ext cx="4807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5C92B5">
                    <a:lumMod val="75000"/>
                  </a:srgbClr>
                </a:solidFill>
              </a:rPr>
              <a:t>Строительство физкультурно-оздоровительного комплекса                           с. Усть-Качка– 33,2 </a:t>
            </a:r>
            <a:r>
              <a:rPr lang="ru-RU" sz="2400" b="1" i="1" dirty="0">
                <a:solidFill>
                  <a:srgbClr val="5C92B5">
                    <a:lumMod val="75000"/>
                  </a:srgbClr>
                </a:solidFill>
              </a:rPr>
              <a:t>млн руб.</a:t>
            </a:r>
          </a:p>
          <a:p>
            <a:r>
              <a:rPr lang="en-US" sz="2400" b="1" i="1" dirty="0">
                <a:solidFill>
                  <a:srgbClr val="5C92B5">
                    <a:lumMod val="75000"/>
                  </a:srgbClr>
                </a:solidFill>
              </a:rPr>
              <a:t> </a:t>
            </a:r>
            <a:endParaRPr lang="ru-RU" sz="2000" b="1" i="1" dirty="0">
              <a:solidFill>
                <a:srgbClr val="5C92B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96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5CECC086-31E3-4D6F-B6AE-A4C44E715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169" y="332656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Процесс формирования проекта бюджета</a:t>
            </a:r>
          </a:p>
        </p:txBody>
      </p:sp>
      <p:sp>
        <p:nvSpPr>
          <p:cNvPr id="16388" name="Номер слайда 4">
            <a:extLst>
              <a:ext uri="{FF2B5EF4-FFF2-40B4-BE49-F238E27FC236}">
                <a16:creationId xmlns:a16="http://schemas.microsoft.com/office/drawing/2014/main" xmlns="" id="{18C0AAC3-E8C2-46C4-9C56-F8C3D858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515D32B-CD6A-41E5-8E50-78E9C50DDCA7}" type="slidenum">
              <a:rPr lang="ru-RU" altLang="ru-RU" sz="1800">
                <a:solidFill>
                  <a:srgbClr val="FFFFFF"/>
                </a:solidFill>
              </a:rPr>
              <a:pPr/>
              <a:t>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:a16="http://schemas.microsoft.com/office/drawing/2014/main" xmlns="" id="{F4EC74B8-8E26-451C-ADE8-9908121A659F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0" name="TextBox 9">
            <a:extLst>
              <a:ext uri="{FF2B5EF4-FFF2-40B4-BE49-F238E27FC236}">
                <a16:creationId xmlns:a16="http://schemas.microsoft.com/office/drawing/2014/main" xmlns="" id="{C22B6A53-D58E-4E9A-B08B-5C3ACC31F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cs typeface="Times New Roman" panose="02020603050405020304" pitchFamily="18" charset="0"/>
              </a:rPr>
              <a:t>ПРОЕКТ 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6830F7A-AC81-4C2A-B087-72CD7174E4F5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F87C54F7-149E-4868-9FE7-5A32C103647A}"/>
              </a:ext>
            </a:extLst>
          </p:cNvPr>
          <p:cNvSpPr/>
          <p:nvPr/>
        </p:nvSpPr>
        <p:spPr>
          <a:xfrm>
            <a:off x="4256088" y="5157788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B3FFD262-DFEB-4002-9303-ED4DA940DDF4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826DA329-41CF-41C7-95DA-CFF449D69284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63FCA37D-E4C2-43F5-9A0B-30B3D4A360D1}"/>
              </a:ext>
            </a:extLst>
          </p:cNvPr>
          <p:cNvSpPr/>
          <p:nvPr/>
        </p:nvSpPr>
        <p:spPr>
          <a:xfrm>
            <a:off x="5776913" y="285432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571AB998-6E5A-43E3-9998-2AAC1370465D}"/>
              </a:ext>
            </a:extLst>
          </p:cNvPr>
          <p:cNvSpPr/>
          <p:nvPr/>
        </p:nvSpPr>
        <p:spPr>
          <a:xfrm>
            <a:off x="5924550" y="44672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0AA99FD-A645-45C8-93C1-BB6E91BC259D}"/>
              </a:ext>
            </a:extLst>
          </p:cNvPr>
          <p:cNvSpPr txBox="1"/>
          <p:nvPr/>
        </p:nvSpPr>
        <p:spPr>
          <a:xfrm>
            <a:off x="4294188" y="212883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81CE96C-2AE0-4B84-A14C-AF5723BAF9EE}"/>
              </a:ext>
            </a:extLst>
          </p:cNvPr>
          <p:cNvSpPr txBox="1"/>
          <p:nvPr/>
        </p:nvSpPr>
        <p:spPr>
          <a:xfrm>
            <a:off x="4314825" y="5148263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CECB9DB-0BA0-4DBA-BDA2-2AFED0F510FC}"/>
              </a:ext>
            </a:extLst>
          </p:cNvPr>
          <p:cNvSpPr txBox="1"/>
          <p:nvPr/>
        </p:nvSpPr>
        <p:spPr>
          <a:xfrm>
            <a:off x="6042025" y="445928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CD269CC-ED5D-4BC3-8D0B-234576C97561}"/>
              </a:ext>
            </a:extLst>
          </p:cNvPr>
          <p:cNvSpPr txBox="1"/>
          <p:nvPr/>
        </p:nvSpPr>
        <p:spPr>
          <a:xfrm>
            <a:off x="5878513" y="2835275"/>
            <a:ext cx="3889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D785CC-7273-4838-9156-A69099B33E82}"/>
              </a:ext>
            </a:extLst>
          </p:cNvPr>
          <p:cNvSpPr txBox="1"/>
          <p:nvPr/>
        </p:nvSpPr>
        <p:spPr>
          <a:xfrm>
            <a:off x="2640013" y="4427538"/>
            <a:ext cx="396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0A2CE52-418A-42E8-8BD9-AFB489AE8C02}"/>
              </a:ext>
            </a:extLst>
          </p:cNvPr>
          <p:cNvSpPr txBox="1"/>
          <p:nvPr/>
        </p:nvSpPr>
        <p:spPr>
          <a:xfrm>
            <a:off x="2657475" y="2830513"/>
            <a:ext cx="3873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B688DCA6-F3D8-4B3D-A438-01C9051DEC05}"/>
              </a:ext>
            </a:extLst>
          </p:cNvPr>
          <p:cNvSpPr/>
          <p:nvPr/>
        </p:nvSpPr>
        <p:spPr>
          <a:xfrm>
            <a:off x="6429375" y="2695575"/>
            <a:ext cx="2339975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04" name="TextBox 16383">
            <a:extLst>
              <a:ext uri="{FF2B5EF4-FFF2-40B4-BE49-F238E27FC236}">
                <a16:creationId xmlns:a16="http://schemas.microsoft.com/office/drawing/2014/main" xmlns="" id="{CEE8578A-0A68-4AA3-82C4-C6ED7C20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88" y="2674938"/>
            <a:ext cx="2089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Прогноз социально-экономического развития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6D619415-B7FC-4F21-8DA7-73BC7756F334}"/>
              </a:ext>
            </a:extLst>
          </p:cNvPr>
          <p:cNvSpPr/>
          <p:nvPr/>
        </p:nvSpPr>
        <p:spPr>
          <a:xfrm>
            <a:off x="6567488" y="4579938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6406" name="TextBox 16392">
            <a:extLst>
              <a:ext uri="{FF2B5EF4-FFF2-40B4-BE49-F238E27FC236}">
                <a16:creationId xmlns:a16="http://schemas.microsoft.com/office/drawing/2014/main" xmlns="" id="{2D4BB6E6-D5EC-4BFF-A0C7-68BABEAC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533900"/>
            <a:ext cx="1965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Основные направления бюджетной и налоговой политики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1AD25F99-EBAB-470F-8F86-272B45B38D2E}"/>
              </a:ext>
            </a:extLst>
          </p:cNvPr>
          <p:cNvSpPr/>
          <p:nvPr/>
        </p:nvSpPr>
        <p:spPr>
          <a:xfrm>
            <a:off x="2665977" y="1309529"/>
            <a:ext cx="3578225" cy="616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51EA002E-F8AC-41DB-9029-0AA37155D082}"/>
              </a:ext>
            </a:extLst>
          </p:cNvPr>
          <p:cNvSpPr/>
          <p:nvPr/>
        </p:nvSpPr>
        <p:spPr>
          <a:xfrm>
            <a:off x="217488" y="2574925"/>
            <a:ext cx="2246312" cy="1082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A2B88FAE-6702-406E-8EF2-953EF3B7D297}"/>
              </a:ext>
            </a:extLst>
          </p:cNvPr>
          <p:cNvSpPr/>
          <p:nvPr/>
        </p:nvSpPr>
        <p:spPr>
          <a:xfrm>
            <a:off x="217488" y="4794250"/>
            <a:ext cx="2338387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7656D1E6-B4F0-4902-A1CE-5F88EFE87651}"/>
              </a:ext>
            </a:extLst>
          </p:cNvPr>
          <p:cNvSpPr/>
          <p:nvPr/>
        </p:nvSpPr>
        <p:spPr>
          <a:xfrm>
            <a:off x="3398838" y="5878513"/>
            <a:ext cx="2339975" cy="792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11" name="TextBox 16393">
            <a:extLst>
              <a:ext uri="{FF2B5EF4-FFF2-40B4-BE49-F238E27FC236}">
                <a16:creationId xmlns:a16="http://schemas.microsoft.com/office/drawing/2014/main" xmlns="" id="{B0BEA006-B5D6-46DF-A223-B2457C297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814" y="1340768"/>
            <a:ext cx="4011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Национальные цели развития РФ, определенные Президентом</a:t>
            </a:r>
          </a:p>
        </p:txBody>
      </p:sp>
      <p:sp>
        <p:nvSpPr>
          <p:cNvPr id="16412" name="TextBox 16395">
            <a:extLst>
              <a:ext uri="{FF2B5EF4-FFF2-40B4-BE49-F238E27FC236}">
                <a16:creationId xmlns:a16="http://schemas.microsoft.com/office/drawing/2014/main" xmlns="" id="{77045AE7-A878-4B86-B37B-E4E7138EB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2589213"/>
            <a:ext cx="2159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Реестр расходных обязательств муниципального образования</a:t>
            </a:r>
          </a:p>
        </p:txBody>
      </p:sp>
      <p:sp>
        <p:nvSpPr>
          <p:cNvPr id="16413" name="TextBox 16398">
            <a:extLst>
              <a:ext uri="{FF2B5EF4-FFF2-40B4-BE49-F238E27FC236}">
                <a16:creationId xmlns:a16="http://schemas.microsoft.com/office/drawing/2014/main" xmlns="" id="{63D3E824-ED8E-4258-9F5F-77DA829D5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5845175"/>
            <a:ext cx="2016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Положение о бюджетном процессе</a:t>
            </a:r>
          </a:p>
        </p:txBody>
      </p:sp>
      <p:sp>
        <p:nvSpPr>
          <p:cNvPr id="16414" name="TextBox 16399">
            <a:extLst>
              <a:ext uri="{FF2B5EF4-FFF2-40B4-BE49-F238E27FC236}">
                <a16:creationId xmlns:a16="http://schemas.microsoft.com/office/drawing/2014/main" xmlns="" id="{2989B194-755C-4390-93EB-9E25F750B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4926013"/>
            <a:ext cx="204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Муниципальные программы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:a16="http://schemas.microsoft.com/office/drawing/2014/main" xmlns="" id="{3CAB68A4-091F-4259-9F6B-78A1AD03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716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Указов Президента РФ по педагогическим работникам образовательных учреждений и работникам учреждений культуры</a:t>
            </a:r>
            <a:endParaRPr lang="ru-RU" altLang="ru-RU" sz="20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9A2AA27-743D-49F0-8DBB-F6FA85C74555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89226848"/>
              </p:ext>
            </p:extLst>
          </p:nvPr>
        </p:nvGraphicFramePr>
        <p:xfrm>
          <a:off x="179512" y="1484784"/>
          <a:ext cx="8785226" cy="496855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88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6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6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99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40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3057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по педагогическим работникам и работникам учреждений культуры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среднемесячной заработной платы, рублей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4874">
                <a:tc vMerge="1"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2" marB="179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82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41 324,5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46 773,0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54 079,0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54 489,8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6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учреждений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36 405,2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41 376,7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45 070,0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45 965,7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7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 детей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38 881,3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48 791,7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53 997,0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54 563,0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176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35 744,4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38 121,4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42 304,1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46 327,2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8963" name="Номер слайда 3">
            <a:extLst>
              <a:ext uri="{FF2B5EF4-FFF2-40B4-BE49-F238E27FC236}">
                <a16:creationId xmlns:a16="http://schemas.microsoft.com/office/drawing/2014/main" xmlns="" id="{07F5F54D-E244-4BF7-B2F0-85754D366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804025" y="-100013"/>
            <a:ext cx="2133600" cy="4572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A917416-18A6-49EF-A366-0669CDED66A1}" type="slidenum">
              <a:rPr lang="ru-RU" altLang="ru-RU" sz="1800">
                <a:solidFill>
                  <a:srgbClr val="FFFFFF"/>
                </a:solidFill>
              </a:rPr>
              <a:pPr/>
              <a:t>30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95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xmlns="" id="{F4D2F15B-5905-4C9E-8358-9A2A134D1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3" y="615950"/>
            <a:ext cx="8229600" cy="854075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Структура расходов бюджета                                            Пермского муниципального округа на 2023 год</a:t>
            </a:r>
          </a:p>
        </p:txBody>
      </p:sp>
      <p:sp>
        <p:nvSpPr>
          <p:cNvPr id="40963" name="Номер слайда 4">
            <a:extLst>
              <a:ext uri="{FF2B5EF4-FFF2-40B4-BE49-F238E27FC236}">
                <a16:creationId xmlns:a16="http://schemas.microsoft.com/office/drawing/2014/main" xmlns="" id="{CF16861C-630E-46CC-9FA9-8C5121D3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6864FB4-38E7-4AC2-9124-53131F81920B}" type="slidenum">
              <a:rPr lang="ru-RU" altLang="ru-RU" sz="1800">
                <a:solidFill>
                  <a:srgbClr val="FFFFFF"/>
                </a:solidFill>
              </a:rPr>
              <a:pPr/>
              <a:t>31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0964" name="Text Box 3">
            <a:extLst>
              <a:ext uri="{FF2B5EF4-FFF2-40B4-BE49-F238E27FC236}">
                <a16:creationId xmlns:a16="http://schemas.microsoft.com/office/drawing/2014/main" xmlns="" id="{17A5E272-3F87-4716-9D0D-C9AF5D9D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718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:a16="http://schemas.microsoft.com/office/drawing/2014/main" xmlns="" id="{E4AAB3F7-E20A-4691-980E-5924DE16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044112"/>
              </p:ext>
            </p:extLst>
          </p:nvPr>
        </p:nvGraphicFramePr>
        <p:xfrm>
          <a:off x="468313" y="1557338"/>
          <a:ext cx="8328025" cy="519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344128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u17-04\Desktop\depositphotos_9630683-stock-illustration-arrow-around-stack-of-g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98" r="94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348"/>
            <a:ext cx="2592288" cy="14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Заголовок 1">
            <a:extLst>
              <a:ext uri="{FF2B5EF4-FFF2-40B4-BE49-F238E27FC236}">
                <a16:creationId xmlns:a16="http://schemas.microsoft.com/office/drawing/2014/main" xmlns="" id="{31369334-FD6F-4A24-B73D-8EA66A1E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476672"/>
            <a:ext cx="6084167" cy="1008112"/>
          </a:xfrm>
        </p:spPr>
        <p:txBody>
          <a:bodyPr/>
          <a:lstStyle/>
          <a:p>
            <a:pPr algn="ctr">
              <a:lnSpc>
                <a:spcPts val="2400"/>
              </a:lnSpc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группам видов расходов бюджета на 2022-20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гг., млн руб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D28ED322-5338-4A04-B662-C0E706250F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568069"/>
              </p:ext>
            </p:extLst>
          </p:nvPr>
        </p:nvGraphicFramePr>
        <p:xfrm>
          <a:off x="107503" y="1556792"/>
          <a:ext cx="8928992" cy="5030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76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6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03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67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85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490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17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бюджет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(</a:t>
                      </a:r>
                      <a:r>
                        <a:rPr lang="ru-RU" sz="1600" b="1" u="none" strike="noStrike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бюджет</a:t>
                      </a:r>
                      <a:endParaRPr lang="ru-RU" sz="1600" b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52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в целях обеспечения выполнения функций муниципальными органами, казенными учреждениями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596,5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608,4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684,4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обеспечения государственных  нужд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1075,4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1 376,9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и иные выплаты населению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муниципальной собственности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846,0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1 192,5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416,1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080,4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3 171,0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325,3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бюджетные ассигнования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3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5 775,1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6 549,0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773,6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3090" name="Номер слайда 3">
            <a:extLst>
              <a:ext uri="{FF2B5EF4-FFF2-40B4-BE49-F238E27FC236}">
                <a16:creationId xmlns:a16="http://schemas.microsoft.com/office/drawing/2014/main" xmlns="" id="{8B103C83-DD26-4ABE-8FA0-16F79CFD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62AD02E-C66A-436B-8634-F4916EC12ACA}" type="slidenum">
              <a:rPr lang="ru-RU" altLang="ru-RU" sz="1800">
                <a:solidFill>
                  <a:srgbClr val="FFFFFF"/>
                </a:solidFill>
              </a:rPr>
              <a:pPr/>
              <a:t>32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69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xmlns="" id="{3EBD9A4E-8152-425E-99DB-92E5671F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93503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Пермского муниципального округа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2022-2023 годы, млн руб.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DFFB4C3B-ACB0-43FF-8B59-560EBC7F7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655394"/>
              </p:ext>
            </p:extLst>
          </p:nvPr>
        </p:nvGraphicFramePr>
        <p:xfrm>
          <a:off x="323528" y="1844675"/>
          <a:ext cx="8496622" cy="448944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130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32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8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42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0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бюджет на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на 2022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5 686,1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6 402,4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</a:t>
                      </a:r>
                      <a:r>
                        <a:rPr lang="en-US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708,0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97,8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98,9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1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146,6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65,6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1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непрограммных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2,2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</a:t>
                      </a:r>
                      <a:r>
                        <a:rPr lang="en-US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9963" name="Номер слайда 3">
            <a:extLst>
              <a:ext uri="{FF2B5EF4-FFF2-40B4-BE49-F238E27FC236}">
                <a16:creationId xmlns:a16="http://schemas.microsoft.com/office/drawing/2014/main" xmlns="" id="{68A1EBD4-BCA1-4F7E-B2FF-FD4AA097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5C4AFA-3707-499C-87E6-20B171CAE72D}" type="slidenum">
              <a:rPr lang="ru-RU" altLang="ru-RU" sz="1800">
                <a:solidFill>
                  <a:srgbClr val="FFFFFF"/>
                </a:solidFill>
              </a:rPr>
              <a:pPr/>
              <a:t>33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47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BF888FDA-939E-4650-ADF9-785CF34DA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148299"/>
              </p:ext>
            </p:extLst>
          </p:nvPr>
        </p:nvGraphicFramePr>
        <p:xfrm>
          <a:off x="179512" y="1454583"/>
          <a:ext cx="8712968" cy="5234817"/>
        </p:xfrm>
        <a:graphic>
          <a:graphicData uri="http://schemas.openxmlformats.org/drawingml/2006/table">
            <a:tbl>
              <a:tblPr/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025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 вес.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образования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3 037,75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2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дорожного хозяйства и благоустройство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826,29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сферы культуры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364,54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499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Совершенствование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управления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302,29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269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Улучшение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жилищных условий граждан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238,54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26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коммунального хозяйства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191,61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3226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молодежной политики, физической культуры и спорта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Управление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муниципальными финансами и муниципальным долгом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58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Управление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земельными ресурсами и имуществом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134,63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 населения и территории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91,28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Развитие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направлений социальной сферы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Градостроительная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Сельское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комплексное развитие сельских территорий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Охрана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окружающей среды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Экономическое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210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7200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708,05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4107" name="Номер слайда 3">
            <a:extLst>
              <a:ext uri="{FF2B5EF4-FFF2-40B4-BE49-F238E27FC236}">
                <a16:creationId xmlns:a16="http://schemas.microsoft.com/office/drawing/2014/main" xmlns="" id="{ED08E206-761B-4FBE-9AF1-3B8AD0AE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EEFC5CA-4B22-40B7-8B93-127008D3BB11}" type="slidenum">
              <a:rPr lang="ru-RU" altLang="ru-RU" sz="1800">
                <a:solidFill>
                  <a:srgbClr val="FFFFFF"/>
                </a:solidFill>
              </a:rPr>
              <a:pPr/>
              <a:t>34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5235" name="Picture 3" descr="C:\Users\feu17-04\Desktop\depositphotos_51404531-stock-photo-3d-man-with-bar-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32" l="9987" r="8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5893"/>
            <a:ext cx="273630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Заголовок 1">
            <a:extLst>
              <a:ext uri="{FF2B5EF4-FFF2-40B4-BE49-F238E27FC236}">
                <a16:creationId xmlns:a16="http://schemas.microsoft.com/office/drawing/2014/main" xmlns="" id="{EC056DFB-98AD-43A3-92A2-74A10AF6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836712"/>
            <a:ext cx="6732240" cy="648072"/>
          </a:xfrm>
        </p:spPr>
        <p:txBody>
          <a:bodyPr/>
          <a:lstStyle/>
          <a:p>
            <a:pPr lvl="0"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на 2023 год, млн руб.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88261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5854694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35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91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084301"/>
              </p:ext>
            </p:extLst>
          </p:nvPr>
        </p:nvGraphicFramePr>
        <p:xfrm>
          <a:off x="134937" y="692697"/>
          <a:ext cx="8829551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5234" name="Picture 2" descr="https://2.bp.blogspot.com/-pb345JPZmpA/W3wRF-s-1qI/AAAAAAAAI3Y/lkg7GEO85pcweCmChMKH48wVZRuFej5JgCLcBGAs/s1600/%25D0%2598%25D0%25B4%25D0%25B5%25D0%25BE%25D0%25BB%25D0%25BE%25D0%25B3%25D0%25B8%25D1%258F%2B%25D1%2580%25D0%25B0%25D0%25B7%25D0%25B2%25D0%25B8%25D1%2582%25D0%25B8%25D1%258F%2B%25D1%2587%25D0%25B5%25D0%25BB%25D0%25BE%25D0%25B2%25D0%25B5%25D0%25BA%25D0%25B0%2B%25D0%25B8%2B%25D0%25BE%25D0%25B1%25D1%2589%25D0%25B5%25D1%2581%25D1%2582%25D0%25B2%25D0%25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11603"/>
            <a:ext cx="2520280" cy="20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90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="" xmlns:a16="http://schemas.microsoft.com/office/drawing/2014/main" id="{DCA7B289-0C08-4CA0-91C6-81D3465A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87" y="548680"/>
            <a:ext cx="7489825" cy="791939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системы образования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5C79291C-085F-4A67-9A91-947ACE725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256880"/>
              </p:ext>
            </p:extLst>
          </p:nvPr>
        </p:nvGraphicFramePr>
        <p:xfrm>
          <a:off x="251521" y="2708920"/>
          <a:ext cx="8673500" cy="3960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648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86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233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конечного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6334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 от 3 до 7 лет, получающих услуги дошкольного образования в образовательных организациях, реализующих программы дошкольного образования, в общей численности детей от 3 до 7 лет, зарегистрированных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информационной системе  «Контингент» для 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получения услуги дошкольного образования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560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обучающихся в общеобразовательных организациях. чел.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9999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детей, охваченных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дополнительным образованием 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общей численности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обучающихся образовательных организаций Пермского муниципального округа в 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возрасте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kumimoji="0"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до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лет, 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020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среднемесячной заработной платы отдельных категорий работников бюджетных  организаций, установленный в соглашении между Правительством Пермского края и муниципальным образованием, 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213" name="Номер слайда 3">
            <a:extLst>
              <a:ext uri="{FF2B5EF4-FFF2-40B4-BE49-F238E27FC236}">
                <a16:creationId xmlns="" xmlns:a16="http://schemas.microsoft.com/office/drawing/2014/main" id="{92643779-D991-4414-B818-00A923D0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37E4E-C961-4396-A297-B4A47FA1109B}" type="slidenum">
              <a:rPr lang="ru-RU" altLang="ru-RU" sz="1800">
                <a:solidFill>
                  <a:srgbClr val="FFFFFF"/>
                </a:solidFill>
              </a:rPr>
              <a:pPr/>
              <a:t>37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0215" name="Прямоугольник 4">
            <a:extLst>
              <a:ext uri="{FF2B5EF4-FFF2-40B4-BE49-F238E27FC236}">
                <a16:creationId xmlns="" xmlns:a16="http://schemas.microsoft.com/office/drawing/2014/main" id="{E4BF9F66-8A14-4B6E-859E-B9C52B6A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50" y="1268760"/>
            <a:ext cx="8673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u="sng" dirty="0"/>
              <a:t>Цель программы:</a:t>
            </a:r>
            <a:r>
              <a:rPr lang="ru-RU" altLang="ru-RU" sz="1600" b="1" i="1" dirty="0"/>
              <a:t> </a:t>
            </a:r>
            <a:r>
              <a:rPr lang="ru-RU" sz="1600" i="1" dirty="0"/>
              <a:t>Комплексное развитие муниципальной системы образования, обеспечивающее каждому выпускнику качественное самоопределение, осознанный выбор своего будущего жизненного (в </a:t>
            </a:r>
            <a:r>
              <a:rPr lang="ru-RU" sz="1600" i="1" dirty="0" err="1"/>
              <a:t>т.ч</a:t>
            </a:r>
            <a:r>
              <a:rPr lang="ru-RU" sz="1600" i="1" dirty="0"/>
              <a:t>. профессионального) пути; воспитание гражданина, готового достойно ответить на вызовы будущего и способного реализовать свой потенциал в условиях современного общества.</a:t>
            </a:r>
            <a:endParaRPr lang="ru-RU" alt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9017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TextBox 2">
            <a:extLst>
              <a:ext uri="{FF2B5EF4-FFF2-40B4-BE49-F238E27FC236}">
                <a16:creationId xmlns="" xmlns:a16="http://schemas.microsoft.com/office/drawing/2014/main" id="{B4347CCB-5BD9-4890-9818-6336C5277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912933"/>
            <a:ext cx="6103938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 </a:t>
            </a:r>
            <a:r>
              <a:rPr lang="ru-RU" altLang="ru-RU" sz="2400" b="1" dirty="0" smtClean="0"/>
              <a:t>округа </a:t>
            </a:r>
            <a:r>
              <a:rPr lang="ru-RU" altLang="ru-RU" sz="2400" b="1" dirty="0"/>
              <a:t>на Образование на  </a:t>
            </a:r>
            <a:r>
              <a:rPr lang="ru-RU" altLang="ru-RU" sz="2400" b="1" dirty="0" smtClean="0"/>
              <a:t>2022-2025 годы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625334"/>
              </p:ext>
            </p:extLst>
          </p:nvPr>
        </p:nvGraphicFramePr>
        <p:xfrm>
          <a:off x="323528" y="1463675"/>
          <a:ext cx="8615685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9154" name="Picture 2" descr="http://obraz.volganet.ru/folder_5/folder_1/folder_25/folder_2/folder_3/folder_3/folder_1/images/%D0%BE%D0%B1%D1%80%D0%B0%D0%B7%D0%BE%D0%B2%D0%B0%D0%BD%D0%B8%D0%B5.jpg">
            <a:extLst>
              <a:ext uri="{FF2B5EF4-FFF2-40B4-BE49-F238E27FC236}">
                <a16:creationId xmlns="" xmlns:a16="http://schemas.microsoft.com/office/drawing/2014/main" id="{1CEF9F74-BA85-4862-AE1A-C7C9124A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833">
                        <a14:foregroundMark x1="9877" y1="81402" x2="37191" y2="90836"/>
                        <a14:foregroundMark x1="35494" y1="74663" x2="20062" y2="89218"/>
                        <a14:foregroundMark x1="27932" y1="84097" x2="32407" y2="91375"/>
                        <a14:foregroundMark x1="20062" y1="94070" x2="34877" y2="75202"/>
                        <a14:foregroundMark x1="55556" y1="68733" x2="51698" y2="81941"/>
                        <a14:foregroundMark x1="11728" y1="7008" x2="6944" y2="23181"/>
                        <a14:foregroundMark x1="31790" y1="21024" x2="46914" y2="16442"/>
                        <a14:foregroundMark x1="39043" y1="43127" x2="49846" y2="39892"/>
                        <a14:foregroundMark x1="43210" y1="40970" x2="53549" y2="39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3" y="476672"/>
            <a:ext cx="269398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5">
            <a:extLst>
              <a:ext uri="{FF2B5EF4-FFF2-40B4-BE49-F238E27FC236}">
                <a16:creationId xmlns="" xmlns:a16="http://schemas.microsoft.com/office/drawing/2014/main" id="{93D278DD-AA2E-4489-828D-8C4B6C604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0" y="2420888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49156" name="Номер слайда 18">
            <a:extLst>
              <a:ext uri="{FF2B5EF4-FFF2-40B4-BE49-F238E27FC236}">
                <a16:creationId xmlns="" xmlns:a16="http://schemas.microsoft.com/office/drawing/2014/main" id="{7EBF33BA-1383-4372-89B2-E65CD455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9628B1C-5737-4AAF-965E-7FFB7E38D873}" type="slidenum">
              <a:rPr lang="ru-RU" altLang="ru-RU" sz="1800">
                <a:solidFill>
                  <a:schemeClr val="bg1"/>
                </a:solidFill>
              </a:rPr>
              <a:pPr/>
              <a:t>38</a:t>
            </a:fld>
            <a:endParaRPr lang="ru-RU" altLang="ru-RU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9933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>
            <a:extLst>
              <a:ext uri="{FF2B5EF4-FFF2-40B4-BE49-F238E27FC236}">
                <a16:creationId xmlns="" xmlns:a16="http://schemas.microsoft.com/office/drawing/2014/main" id="{2BB01F72-6681-4539-989F-07054C7C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E3F27D4-180F-46D0-B093-75DF273327C9}" type="slidenum">
              <a:rPr lang="ru-RU" altLang="ru-RU" sz="1800">
                <a:solidFill>
                  <a:srgbClr val="FFFFFF"/>
                </a:solidFill>
              </a:rPr>
              <a:pPr/>
              <a:t>39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DC249B9-3BF9-4BE6-AA37-D073968949C4}"/>
              </a:ext>
            </a:extLst>
          </p:cNvPr>
          <p:cNvSpPr/>
          <p:nvPr/>
        </p:nvSpPr>
        <p:spPr>
          <a:xfrm>
            <a:off x="2843213" y="862013"/>
            <a:ext cx="619283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«Развитие системы образования Пермского муниципального </a:t>
            </a:r>
            <a:r>
              <a:rPr lang="ru-RU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округа»,</a:t>
            </a:r>
            <a:endParaRPr 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лн руб.</a:t>
            </a:r>
            <a:endParaRPr lang="ru-RU" sz="2000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7D1D77D-A2FA-49C5-AD72-09D154819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846632"/>
              </p:ext>
            </p:extLst>
          </p:nvPr>
        </p:nvGraphicFramePr>
        <p:xfrm>
          <a:off x="236113" y="2852936"/>
          <a:ext cx="8785225" cy="354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56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09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3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78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11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Источник поступления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Уточненный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вес, %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2023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вес, %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10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края </a:t>
                      </a:r>
                      <a:endParaRPr lang="ru-RU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2 954,6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2 325,9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726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муниципального </a:t>
                      </a: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711,8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4209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3 735,6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3 037,7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6258" name="Picture 2" descr="https://eso.brgu.ru/pluginfile.php/239862/course/overviewfiles/%D0%BA%20%D0%BB%D0%B5%D0%BA%D1%86%D0%B8%D0%B8%20%D0%B8%D0%BD%D1%82%D0%B5%D1%80%D0%B0%D0%BA%D1%82%D0%B8%D0%B2%D0%BD%D0%BE%D0%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731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6318" y="2852935"/>
            <a:ext cx="2268669" cy="1701501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31825"/>
            <a:ext cx="8374062" cy="576263"/>
          </a:xfrm>
        </p:spPr>
        <p:txBody>
          <a:bodyPr/>
          <a:lstStyle/>
          <a:p>
            <a:pPr algn="ctr"/>
            <a:r>
              <a:rPr lang="ru-RU" altLang="ru-RU" sz="2800" b="1" u="sng">
                <a:latin typeface="Times New Roman" pitchFamily="18" charset="0"/>
              </a:rPr>
              <a:t>Гражданин и его участие в бюджетном процессе</a:t>
            </a:r>
          </a:p>
        </p:txBody>
      </p:sp>
      <p:sp>
        <p:nvSpPr>
          <p:cNvPr id="1741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604E500-B7E1-447D-92CB-54CFB1A568F0}" type="slidenum">
              <a:rPr lang="ru-RU" altLang="ru-RU" sz="1800" smtClean="0">
                <a:solidFill>
                  <a:srgbClr val="FFFFFF"/>
                </a:solidFill>
              </a:rPr>
              <a:pPr/>
              <a:t>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817" y="1196752"/>
            <a:ext cx="2513335" cy="119181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налогоплательщик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241494" y="3004245"/>
            <a:ext cx="2376264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исполнению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6818" y="5013306"/>
            <a:ext cx="2378177" cy="17366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получатель муниципальных услуг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68332" y="3004245"/>
            <a:ext cx="2304256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проекту бюджета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067050" y="3695700"/>
            <a:ext cx="433388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4378325" y="450691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614988" y="3695700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78325" y="259556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30" name="Picture 22" descr="C:\Users\feu21-03\Documents\Работа\Презентации\рисунки для презентации к проекту бюджета\b667046448c92d15e165ef7036789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8" y="1284132"/>
            <a:ext cx="2016224" cy="13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:\Users\feu21-03\Documents\Работа\Презентации\рисунки для презентации к проекту бюджета\Primiren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40" y="5074607"/>
            <a:ext cx="2184768" cy="16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5926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48680"/>
            <a:ext cx="7452320" cy="864096"/>
          </a:xfrm>
        </p:spPr>
        <p:txBody>
          <a:bodyPr/>
          <a:lstStyle/>
          <a:p>
            <a:pPr algn="ctr"/>
            <a:r>
              <a:rPr lang="ru-RU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</a:t>
            </a:r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общего образования</a:t>
            </a:r>
            <a:r>
              <a:rPr lang="ru-RU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местного </a:t>
            </a:r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583F273-6BD2-4B28-B3EF-721BAF4F4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226136"/>
              </p:ext>
            </p:extLst>
          </p:nvPr>
        </p:nvGraphicFramePr>
        <p:xfrm>
          <a:off x="250937" y="1484784"/>
          <a:ext cx="8640960" cy="18978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567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(организаций)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132,9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3798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  <a:endParaRPr lang="ru-RU" sz="15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5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3798">
                <a:tc>
                  <a:txBody>
                    <a:bodyPr/>
                    <a:lstStyle/>
                    <a:p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135,3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273" name="Номер слайда 2">
            <a:extLst>
              <a:ext uri="{FF2B5EF4-FFF2-40B4-BE49-F238E27FC236}">
                <a16:creationId xmlns="" xmlns:a16="http://schemas.microsoft.com/office/drawing/2014/main" id="{9A3205F7-957C-4F42-8759-18461A59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37A19D-8846-468A-B421-611E093287E9}" type="slidenum">
              <a:rPr lang="ru-RU" altLang="ru-RU" sz="1800">
                <a:solidFill>
                  <a:srgbClr val="FFFFFF"/>
                </a:solidFill>
              </a:rPr>
              <a:pPr/>
              <a:t>40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3186" name="Picture 2" descr="C:\Users\feu17-04\Desktop\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3" y="476672"/>
            <a:ext cx="1173249" cy="95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B02A19A6-BAD2-47D2-A3D6-7B788588A0D4}"/>
              </a:ext>
            </a:extLst>
          </p:cNvPr>
          <p:cNvSpPr txBox="1">
            <a:spLocks/>
          </p:cNvSpPr>
          <p:nvPr/>
        </p:nvSpPr>
        <p:spPr bwMode="auto">
          <a:xfrm>
            <a:off x="1547489" y="3515683"/>
            <a:ext cx="741699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воспитания и дополнительного образования», за счет средств местного бюджета</a:t>
            </a:r>
            <a:endParaRPr lang="ru-RU" alt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="" xmlns:a16="http://schemas.microsoft.com/office/drawing/2014/main" id="{2A7A8181-CD50-476E-B79F-A93898167F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9376357"/>
              </p:ext>
            </p:extLst>
          </p:nvPr>
        </p:nvGraphicFramePr>
        <p:xfrm>
          <a:off x="251520" y="4523090"/>
          <a:ext cx="8712968" cy="2122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40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88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542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906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(организаций)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6" marT="9526" marB="0" anchor="b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90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услуг по предоставлению спортивных объектов для осуществления уставных видов деятельности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6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835">
                <a:tc>
                  <a:txBody>
                    <a:bodyPr/>
                    <a:lstStyle/>
                    <a:p>
                      <a:r>
                        <a:rPr lang="ru-RU" sz="1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Организация, проведение и участие в мероприятиях</a:t>
                      </a:r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52" marT="45729" marB="45729" anchor="b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20,1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9835">
                <a:tc>
                  <a:txBody>
                    <a:bodyPr/>
                    <a:lstStyle/>
                    <a:p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52" marT="45729" marB="45729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4" descr="http://fs.4geo.ru/get/editors/landingpage/1438598537-182385.jpg">
            <a:extLst>
              <a:ext uri="{FF2B5EF4-FFF2-40B4-BE49-F238E27FC236}">
                <a16:creationId xmlns="" xmlns:a16="http://schemas.microsoft.com/office/drawing/2014/main" id="{30CEA8FA-7614-449C-8E25-5FFA82D0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7" b="93993" l="0" r="100000">
                        <a14:foregroundMark x1="11307" y1="80919" x2="11307" y2="80919"/>
                        <a14:foregroundMark x1="14134" y1="83392" x2="14134" y2="83392"/>
                        <a14:foregroundMark x1="33216" y1="84452" x2="33216" y2="84452"/>
                        <a14:foregroundMark x1="24735" y1="84452" x2="24735" y2="84452"/>
                        <a14:foregroundMark x1="18728" y1="86572" x2="18728" y2="86572"/>
                        <a14:foregroundMark x1="91166" y1="80565" x2="84099" y2="83392"/>
                        <a14:foregroundMark x1="64664" y1="86572" x2="79859" y2="86572"/>
                        <a14:foregroundMark x1="71025" y1="25442" x2="96113" y2="45583"/>
                        <a14:foregroundMark x1="65018" y1="35336" x2="81625" y2="45936"/>
                        <a14:foregroundMark x1="65018" y1="28975" x2="99647" y2="32862"/>
                        <a14:foregroundMark x1="49117" y1="12367" x2="43816" y2="28975"/>
                        <a14:foregroundMark x1="48057" y1="14488" x2="58657" y2="20495"/>
                        <a14:foregroundMark x1="57951" y1="43816" x2="62898" y2="57244"/>
                        <a14:foregroundMark x1="34982" y1="45936" x2="45583" y2="56890"/>
                        <a14:foregroundMark x1="37809" y1="42403" x2="42049" y2="49117"/>
                        <a14:foregroundMark x1="79505" y1="62544" x2="91166" y2="66078"/>
                        <a14:foregroundMark x1="90106" y1="69611" x2="87633" y2="71025"/>
                        <a14:foregroundMark x1="92933" y1="47703" x2="92933" y2="55477"/>
                        <a14:foregroundMark x1="5300" y1="47350" x2="5300" y2="51237"/>
                        <a14:foregroundMark x1="7067" y1="45936" x2="7067" y2="55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4" y="3336046"/>
            <a:ext cx="1223961" cy="12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9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>
            <a:extLst>
              <a:ext uri="{FF2B5EF4-FFF2-40B4-BE49-F238E27FC236}">
                <a16:creationId xmlns="" xmlns:a16="http://schemas.microsoft.com/office/drawing/2014/main" id="{5D1AF51D-B912-4BB9-90A9-AC377058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457200"/>
            <a:ext cx="6985000" cy="863600"/>
          </a:xfrm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начального общего, основного общего, среднего общего 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образования», за 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местного 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BFBA9FA4-6777-428A-B244-D501A0745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618271"/>
              </p:ext>
            </p:extLst>
          </p:nvPr>
        </p:nvGraphicFramePr>
        <p:xfrm>
          <a:off x="250825" y="1268760"/>
          <a:ext cx="8712968" cy="5406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75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4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066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77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(организаций)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63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Организация питания обучающихся общеобразовательных организаций, проживающих в интернатах с круглосуточным проживанием при муниципальных общеобразовательных организациях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45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 проекта «Мобильный учитель» </a:t>
                      </a:r>
                    </a:p>
                  </a:txBody>
                  <a:tcPr marL="72000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77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Предоставление бесплатного питания детям-инвалидам, обучающимся в общеобразовательных школах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7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Приобретение услуг по предоставлению спортивных объектов для осуществления уставных видов деятельности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392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Организация подвоза педагогических работников в образовательные учреждения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Обеспечение деятельности районного ресурсного центра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1420" marT="45707" marB="4570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807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Обеспечение деятельности Центра образования цифрового и гуманитарного профилей</a:t>
                      </a:r>
                      <a:r>
                        <a:rPr lang="ru-RU" sz="1400" baseline="0" dirty="0" smtClean="0">
                          <a:latin typeface="+mn-lt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Точка роста»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1420" marT="45707" marB="457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70514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20" marT="45707" marB="45707" anchor="ctr">
                    <a:solidFill>
                      <a:schemeClr val="bg2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344,2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bg2">
                        <a:alpha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3317" name="Номер слайда 3">
            <a:extLst>
              <a:ext uri="{FF2B5EF4-FFF2-40B4-BE49-F238E27FC236}">
                <a16:creationId xmlns="" xmlns:a16="http://schemas.microsoft.com/office/drawing/2014/main" id="{531203F5-A58D-402D-A80D-B90798BC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1CFC6EF-0096-4F05-8C31-3701D5C158C1}" type="slidenum">
              <a:rPr lang="ru-RU" altLang="ru-RU" sz="1800">
                <a:solidFill>
                  <a:srgbClr val="FFFFFF"/>
                </a:solidFill>
              </a:rPr>
              <a:pPr/>
              <a:t>41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53318" name="Picture 2" descr="http://nprospekt.ru/wp-content/uploads/2016/09/%D0%A8%D0%BA%D0%BE%D0%BB%D0%B0-%D0%BC%D0%B5%D1%88%D0%B0%D0%B5%D1%82-%D1%81%D0%BE%D1%86%D0%B8%D0%B0%D0%BB%D0%B8%D0%B7%D0%B0%D1%86%D0%B8%D0%B8-%D0%B4%D0%B5%D1%82%D0%B5%D0%B9.gif">
            <a:extLst>
              <a:ext uri="{FF2B5EF4-FFF2-40B4-BE49-F238E27FC236}">
                <a16:creationId xmlns="" xmlns:a16="http://schemas.microsoft.com/office/drawing/2014/main" id="{115BCA67-06BE-4D7D-87BD-75012E3A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0" b="100000" l="364" r="99273">
                        <a14:foregroundMark x1="6727" y1="68856" x2="22727" y2="92457"/>
                        <a14:foregroundMark x1="8545" y1="91971" x2="47273" y2="90024"/>
                        <a14:foregroundMark x1="19455" y1="68856" x2="24000" y2="81022"/>
                        <a14:foregroundMark x1="52727" y1="79805" x2="89636" y2="79075"/>
                        <a14:foregroundMark x1="90182" y1="66910" x2="92909" y2="81022"/>
                        <a14:foregroundMark x1="47273" y1="88808" x2="73818" y2="76642"/>
                        <a14:foregroundMark x1="68182" y1="82725" x2="82364" y2="82238"/>
                        <a14:foregroundMark x1="46364" y1="22384" x2="49636" y2="21168"/>
                        <a14:foregroundMark x1="31273" y1="51582" x2="55091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9" y="404664"/>
            <a:ext cx="18732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>
            <a:extLst>
              <a:ext uri="{FF2B5EF4-FFF2-40B4-BE49-F238E27FC236}">
                <a16:creationId xmlns="" xmlns:a16="http://schemas.microsoft.com/office/drawing/2014/main" id="{827AB4F9-1C2C-4D74-A52C-979E7400F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549274"/>
            <a:ext cx="6120680" cy="1295549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«Образовательная среда нового поколения»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местного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3A71078-F644-4E92-9D1A-101ACC1EF3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663948"/>
              </p:ext>
            </p:extLst>
          </p:nvPr>
        </p:nvGraphicFramePr>
        <p:xfrm>
          <a:off x="107504" y="1911517"/>
          <a:ext cx="8928992" cy="4688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58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31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13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082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дополнительных мест в образовательных организациях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08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текущего и капитального ремонта муниципальных учреждений (организаций)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399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муниципальных программ, приоритетных муниципальных проектов в рамках приоритетных региональных проектов, инвестиционных проектов муниципальных образований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6881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спортивных объектов, устройство спортивных площадок и оснащение объектов спортивным оборудованием и инвентарем для занятий физической культурой и спортом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2407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мероприятия по приведению муниципальных учреждений (организаций) в нормативное состояние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399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Проектирование, строительство (реконструкция) объектов общественной инфраструктуры муниципального значения, приобретение объектов недвижимого имущества в муниципальную собственность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9558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(реконструкция) объектов общественной инфраструктуры муниципального значения, приобретение объектов недвижимого имущества в муниципальную собственность для создания новых мест в общеобразовательных учреждениях и дополнительных мест для детей дошкольного возраста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488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44" marT="45715" marB="4571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357" name="Номер слайда 3">
            <a:extLst>
              <a:ext uri="{FF2B5EF4-FFF2-40B4-BE49-F238E27FC236}">
                <a16:creationId xmlns="" xmlns:a16="http://schemas.microsoft.com/office/drawing/2014/main" id="{72487555-A52D-4BF7-B198-7CF7D065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08173CE-3A45-47CA-99C9-46B4E7F16D61}" type="slidenum">
              <a:rPr lang="ru-RU" altLang="ru-RU" sz="1800">
                <a:solidFill>
                  <a:srgbClr val="FFFFFF"/>
                </a:solidFill>
              </a:rPr>
              <a:pPr/>
              <a:t>42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" name="Picture 32">
            <a:extLst>
              <a:ext uri="{FF2B5EF4-FFF2-40B4-BE49-F238E27FC236}">
                <a16:creationId xmlns="" xmlns:a16="http://schemas.microsoft.com/office/drawing/2014/main" id="{084E4067-06AB-4358-95E9-114E3D226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3384376" cy="251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>
            <a:extLst>
              <a:ext uri="{FF2B5EF4-FFF2-40B4-BE49-F238E27FC236}">
                <a16:creationId xmlns="" xmlns:a16="http://schemas.microsoft.com/office/drawing/2014/main" id="{6F046D22-7FBB-4289-89CD-4F272A9E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501008"/>
            <a:ext cx="8856984" cy="954693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«Обеспечение реализации Программы и прочие мероприятия в области образования», за счет средств местного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26DE670-2728-449B-88DA-CD5CF8C51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167861"/>
              </p:ext>
            </p:extLst>
          </p:nvPr>
        </p:nvGraphicFramePr>
        <p:xfrm>
          <a:off x="193391" y="4365104"/>
          <a:ext cx="8699089" cy="2149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49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289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органов местного самоуправления Пермского муниципального округа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деятельности (оказание услуг, выполнение работ) муниципальных учреждений (организаций)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75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52" marR="91452" marT="45733" marB="4573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393" name="Номер слайда 3">
            <a:extLst>
              <a:ext uri="{FF2B5EF4-FFF2-40B4-BE49-F238E27FC236}">
                <a16:creationId xmlns="" xmlns:a16="http://schemas.microsoft.com/office/drawing/2014/main" id="{8BB23E4B-A631-4107-9A32-2067286F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4EBA7FD-D69F-47A7-BB58-7CD2434DD6BC}" type="slidenum">
              <a:rPr lang="ru-RU" altLang="ru-RU" sz="1800">
                <a:solidFill>
                  <a:srgbClr val="FFFFFF"/>
                </a:solidFill>
              </a:rPr>
              <a:pPr/>
              <a:t>43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592C8A7-47F0-4875-8139-7B1403EB6A98}"/>
              </a:ext>
            </a:extLst>
          </p:cNvPr>
          <p:cNvSpPr txBox="1">
            <a:spLocks/>
          </p:cNvSpPr>
          <p:nvPr/>
        </p:nvSpPr>
        <p:spPr bwMode="auto">
          <a:xfrm>
            <a:off x="1300604" y="692696"/>
            <a:ext cx="7735892" cy="6429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Подпрограмма «Кадры системы </a:t>
            </a:r>
            <a:r>
              <a:rPr lang="ru-RU" sz="2000" b="1" dirty="0" smtClean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образования»,</a:t>
            </a:r>
            <a:br>
              <a:rPr lang="ru-RU" sz="2000" b="1" dirty="0" smtClean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счет средств местного </a:t>
            </a:r>
            <a:r>
              <a:rPr lang="ru-RU" sz="2000" b="1" dirty="0" smtClean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бюджета</a:t>
            </a:r>
            <a:endParaRPr lang="ru-RU" sz="2000" b="1" dirty="0">
              <a:solidFill>
                <a:schemeClr val="tx2"/>
              </a:solidFill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="" xmlns:a16="http://schemas.microsoft.com/office/drawing/2014/main" id="{E9DBA7ED-E79D-487C-A651-03E40FA844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455157"/>
              </p:ext>
            </p:extLst>
          </p:nvPr>
        </p:nvGraphicFramePr>
        <p:xfrm>
          <a:off x="251520" y="1484784"/>
          <a:ext cx="8642226" cy="1982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11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1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728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alt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495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работников учреждений бюджетной сферы Пермского края путевками на санаторно-курортное лечение и оздоровление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376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Организация, проведение и участие в мероприятиях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3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3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8394" name="Picture 2" descr="https://im2-tub-ru.yandex.net/i?id=5f87bc7ed5229b5ab35142af2f20b77c&amp;n=33&amp;h=225&amp;w=180">
            <a:extLst>
              <a:ext uri="{FF2B5EF4-FFF2-40B4-BE49-F238E27FC236}">
                <a16:creationId xmlns="" xmlns:a16="http://schemas.microsoft.com/office/drawing/2014/main" id="{1DE920C4-E946-48DE-BAFA-39F604EB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5556" l="10000" r="93889">
                        <a14:foregroundMark x1="36667" y1="34222" x2="25000" y2="48000"/>
                        <a14:foregroundMark x1="23333" y1="38222" x2="27222" y2="50222"/>
                        <a14:foregroundMark x1="27222" y1="34222" x2="35000" y2="44889"/>
                        <a14:foregroundMark x1="70000" y1="38222" x2="74444" y2="48444"/>
                        <a14:foregroundMark x1="42778" y1="12444" x2="49444" y2="11556"/>
                        <a14:foregroundMark x1="49444" y1="12000" x2="57778" y2="14222"/>
                        <a14:foregroundMark x1="35000" y1="13333" x2="43333" y2="17333"/>
                        <a14:foregroundMark x1="38889" y1="8889" x2="42778" y2="18222"/>
                        <a14:foregroundMark x1="34444" y1="18222" x2="51667" y2="9778"/>
                        <a14:foregroundMark x1="46111" y1="9778" x2="56667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232"/>
            <a:ext cx="1703577" cy="179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86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" y="448811"/>
            <a:ext cx="1835696" cy="12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:a16="http://schemas.microsoft.com/office/drawing/2014/main" xmlns="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637354"/>
            <a:ext cx="6949193" cy="67447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молодежной политики, физической культуры и спорта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430810"/>
              </p:ext>
            </p:extLst>
          </p:nvPr>
        </p:nvGraphicFramePr>
        <p:xfrm>
          <a:off x="193983" y="2837689"/>
          <a:ext cx="8698497" cy="15841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6675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09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27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1914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 в возрасте 3 - 79 лет, 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55,6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dirty="0" smtClean="0">
                          <a:latin typeface="+mn-lt"/>
                        </a:rPr>
                        <a:t>Количество молодежных активов на территории Пермского муниципального округа,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/>
                </a:tc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:a16="http://schemas.microsoft.com/office/drawing/2014/main" xmlns="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:a16="http://schemas.microsoft.com/office/drawing/2014/main" xmlns="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83" y="1616823"/>
            <a:ext cx="87706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Создание условий для активного включения молодежи Пермского муниципального округа в процессы развития территории во всех направлениях общественной жизнедеятельности. Повышение качества и доступности предоставляемых услуг массовой физической культуры и спорта на территории Пермского муниципального </a:t>
            </a:r>
            <a:r>
              <a:rPr lang="ru-RU" sz="1600" i="1" dirty="0" smtClean="0"/>
              <a:t>округа</a:t>
            </a:r>
            <a:endParaRPr lang="ru-RU" altLang="ru-RU" sz="1600" i="1" dirty="0"/>
          </a:p>
        </p:txBody>
      </p:sp>
      <p:graphicFrame>
        <p:nvGraphicFramePr>
          <p:cNvPr id="8" name="Диаграмма 20" title="в % к пред.году">
            <a:extLst>
              <a:ext uri="{FF2B5EF4-FFF2-40B4-BE49-F238E27FC236}">
                <a16:creationId xmlns:a16="http://schemas.microsoft.com/office/drawing/2014/main" xmlns="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258049"/>
              </p:ext>
            </p:extLst>
          </p:nvPr>
        </p:nvGraphicFramePr>
        <p:xfrm>
          <a:off x="323528" y="4565880"/>
          <a:ext cx="8641085" cy="273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3983" y="4421865"/>
            <a:ext cx="11521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Заголовок 1">
            <a:extLst>
              <a:ext uri="{FF2B5EF4-FFF2-40B4-BE49-F238E27FC236}">
                <a16:creationId xmlns:a16="http://schemas.microsoft.com/office/drawing/2014/main" xmlns="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9" y="404664"/>
            <a:ext cx="8803030" cy="64807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b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в Пермском муниципальном округе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450202"/>
              </p:ext>
            </p:extLst>
          </p:nvPr>
        </p:nvGraphicFramePr>
        <p:xfrm>
          <a:off x="184395" y="1024617"/>
          <a:ext cx="8791024" cy="3345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39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70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61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 реконструкция объектов общественной инфраструктуры муниципального значения, приобретение объектов недвижимого имущества в муниципальную собственность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60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спортивных мероприятий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спортивных сборных команд и обеспечение участия лиц, проходящих спортивную подготовку, в спортивных соревнованиях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занятий физкультурно-спортивной направленности и участие в спортивных и физкультурных (физкультурно-оздоровительных) мероприятиях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открытых спортивных площадок и оснащение объектов спортивным оборудованием и инвентарем для занятия физической культурой и спортом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4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условий для развития физической культуры и массового спорта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инфраструктуры и материально-технической базы»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046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171,6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:a16="http://schemas.microsoft.com/office/drawing/2014/main" xmlns="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8FF2C40-FDDA-424D-9419-08EF19A5B2C3}"/>
              </a:ext>
            </a:extLst>
          </p:cNvPr>
          <p:cNvSpPr txBox="1">
            <a:spLocks/>
          </p:cNvSpPr>
          <p:nvPr/>
        </p:nvSpPr>
        <p:spPr bwMode="auto">
          <a:xfrm>
            <a:off x="161842" y="5229200"/>
            <a:ext cx="881357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:a16="http://schemas.microsoft.com/office/drawing/2014/main" xmlns="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702272"/>
              </p:ext>
            </p:extLst>
          </p:nvPr>
        </p:nvGraphicFramePr>
        <p:xfrm>
          <a:off x="161842" y="4797152"/>
          <a:ext cx="8821815" cy="19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65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52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42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проектной активности молодежи и поддержка социально-значимых молодежных инициатив</a:t>
                      </a:r>
                      <a:endParaRPr lang="ru-RU" sz="15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793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в сфере молодежной политики, направленных на гражданское и патриотическое воспитание молодежи, воспитание толерантности в молодежной среде, формирование правовых, культурных и нравственных ценностей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5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E8FF2C40-FDDA-424D-9419-08EF19A5B2C3}"/>
              </a:ext>
            </a:extLst>
          </p:cNvPr>
          <p:cNvSpPr txBox="1">
            <a:spLocks/>
          </p:cNvSpPr>
          <p:nvPr/>
        </p:nvSpPr>
        <p:spPr bwMode="auto">
          <a:xfrm>
            <a:off x="155924" y="4293096"/>
            <a:ext cx="880303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 в Пермском муниципальном округе»</a:t>
            </a:r>
          </a:p>
        </p:txBody>
      </p:sp>
    </p:spTree>
    <p:extLst>
      <p:ext uri="{BB962C8B-B14F-4D97-AF65-F5344CB8AC3E}">
        <p14:creationId xmlns:p14="http://schemas.microsoft.com/office/powerpoint/2010/main" val="26674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shkola-sosh3.ucoz.ru/nedelyamuzikiizo.jpg">
            <a:extLst>
              <a:ext uri="{FF2B5EF4-FFF2-40B4-BE49-F238E27FC236}">
                <a16:creationId xmlns:a16="http://schemas.microsoft.com/office/drawing/2014/main" xmlns="" id="{FCED1BF1-8025-4079-8C7F-22B5DD2E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6387"/>
            <a:ext cx="2300116" cy="158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:a16="http://schemas.microsoft.com/office/drawing/2014/main" xmlns="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836712"/>
            <a:ext cx="6192688" cy="7112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сферы культуры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957887"/>
              </p:ext>
            </p:extLst>
          </p:nvPr>
        </p:nvGraphicFramePr>
        <p:xfrm>
          <a:off x="246064" y="2636912"/>
          <a:ext cx="8718550" cy="10818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78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2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462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49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Увеличение числа посещений культурных мероприятий (к уровню 2019г.),</a:t>
                      </a:r>
                      <a:r>
                        <a:rPr kumimoji="0"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1 642 168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:a16="http://schemas.microsoft.com/office/drawing/2014/main" xmlns="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:a16="http://schemas.microsoft.com/office/drawing/2014/main" xmlns="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3950" y="1840468"/>
            <a:ext cx="7488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Создание условий для обеспечения равного доступа к культурным ценностям и творческой самореализации жителей Пермского округа</a:t>
            </a:r>
            <a:endParaRPr lang="ru-RU" altLang="ru-RU" sz="1600" i="1" dirty="0"/>
          </a:p>
        </p:txBody>
      </p:sp>
      <p:graphicFrame>
        <p:nvGraphicFramePr>
          <p:cNvPr id="7" name="Диаграмма 20">
            <a:extLst>
              <a:ext uri="{FF2B5EF4-FFF2-40B4-BE49-F238E27FC236}">
                <a16:creationId xmlns:a16="http://schemas.microsoft.com/office/drawing/2014/main" xmlns="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085199"/>
              </p:ext>
            </p:extLst>
          </p:nvPr>
        </p:nvGraphicFramePr>
        <p:xfrm>
          <a:off x="246063" y="3338496"/>
          <a:ext cx="8641085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3933056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505385"/>
              </p:ext>
            </p:extLst>
          </p:nvPr>
        </p:nvGraphicFramePr>
        <p:xfrm>
          <a:off x="260547" y="764704"/>
          <a:ext cx="8640960" cy="204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8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51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культурно-массовых мероприятий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939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Сохранение, пополнение, популяризация музейного фонда и развитие музея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Библиотечное, библиографическое и информационное обслуживание пользователей библиотеки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65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деятельности клубных формирований и формирований самодеятельного народного творчества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92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:a16="http://schemas.microsoft.com/office/drawing/2014/main" xmlns="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8" y="332656"/>
            <a:ext cx="8803030" cy="648072"/>
          </a:xfrm>
        </p:spPr>
        <p:txBody>
          <a:bodyPr/>
          <a:lstStyle/>
          <a:p>
            <a:pPr algn="ctr"/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</a:t>
            </a: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</a:t>
            </a:r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8FF2C40-FDDA-424D-9419-08EF19A5B2C3}"/>
              </a:ext>
            </a:extLst>
          </p:cNvPr>
          <p:cNvSpPr txBox="1">
            <a:spLocks/>
          </p:cNvSpPr>
          <p:nvPr/>
        </p:nvSpPr>
        <p:spPr bwMode="auto">
          <a:xfrm>
            <a:off x="214631" y="2780928"/>
            <a:ext cx="880303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«Развитие дополнительного образования детей в области искусства»</a:t>
            </a:r>
          </a:p>
        </p:txBody>
      </p:sp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xmlns="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009095"/>
              </p:ext>
            </p:extLst>
          </p:nvPr>
        </p:nvGraphicFramePr>
        <p:xfrm>
          <a:off x="179518" y="3266478"/>
          <a:ext cx="8712968" cy="1876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5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7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08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художественного образования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824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образовательных организаций в сфере культуры Пермского муниципального округа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работников бюджетной сферы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«Федеральный проект «Культурная среда»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E8FF2C40-FDDA-424D-9419-08EF19A5B2C3}"/>
              </a:ext>
            </a:extLst>
          </p:cNvPr>
          <p:cNvSpPr txBox="1">
            <a:spLocks/>
          </p:cNvSpPr>
          <p:nvPr/>
        </p:nvSpPr>
        <p:spPr bwMode="auto">
          <a:xfrm>
            <a:off x="179518" y="5013176"/>
            <a:ext cx="880303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:a16="http://schemas.microsoft.com/office/drawing/2014/main" xmlns="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8036898"/>
              </p:ext>
            </p:extLst>
          </p:nvPr>
        </p:nvGraphicFramePr>
        <p:xfrm>
          <a:off x="179518" y="5623032"/>
          <a:ext cx="8712968" cy="1118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68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69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0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6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649"/>
            <a:ext cx="1980652" cy="12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244381"/>
              </p:ext>
            </p:extLst>
          </p:nvPr>
        </p:nvGraphicFramePr>
        <p:xfrm>
          <a:off x="231103" y="1418764"/>
          <a:ext cx="8640960" cy="5178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48</a:t>
            </a:fld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735226"/>
            <a:ext cx="26642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216,4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35100" y="1484384"/>
            <a:ext cx="2829351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237,3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424790" y="1907381"/>
            <a:ext cx="2231466" cy="3037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 rot="21156518">
            <a:off x="3447967" y="1625414"/>
            <a:ext cx="1944216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9,7%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1091980">
            <a:off x="3523732" y="3113112"/>
            <a:ext cx="1944216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4,9%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3464112" y="3361902"/>
            <a:ext cx="2150373" cy="297851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420654" y="5265443"/>
            <a:ext cx="2150373" cy="20748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 rot="21270900">
            <a:off x="3408927" y="4908402"/>
            <a:ext cx="1944216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+ 36,7%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632429" y="579639"/>
            <a:ext cx="7452320" cy="92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Пермского муниципального округа на оказание услуг (работ) домами культуры и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9204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52928" cy="92278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Объемные показатели муниципальных услуг (работ) домов культуры и спорта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49</a:t>
            </a:fld>
            <a:endParaRPr lang="ru-RU" alt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44998"/>
              </p:ext>
            </p:extLst>
          </p:nvPr>
        </p:nvGraphicFramePr>
        <p:xfrm>
          <a:off x="4283968" y="1314426"/>
          <a:ext cx="4752528" cy="5447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724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Дома спорта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212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муниципальных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 (работ), ед.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Объем,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услуги (работы)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851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занятий физкультурно-спортивной направленности по месту  проживания граждан, </a:t>
                      </a:r>
                      <a:b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занимающихся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11 086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спортивных и физкультурных (физкультурно-оздоровительных) мероприятий среди различных групп населения,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22609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участия в спортивных и физкультурных (физкультурно-оздоровительных) мероприятиях среди различных групп населения, </a:t>
                      </a:r>
                      <a:b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мероприятий,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участников мероприятий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3 482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421534"/>
              </p:ext>
            </p:extLst>
          </p:nvPr>
        </p:nvGraphicFramePr>
        <p:xfrm>
          <a:off x="107504" y="1324556"/>
          <a:ext cx="4104456" cy="542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743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Дома культуры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381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муниципальных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 (работ), ед.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Объем,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услуги (работы)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8228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деятельности клубных формирований и формирований самодеятельного народного творчества,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посещений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368 824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122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Библиотечное, библиографическое и информационное обслуживание пользователей библиотеки,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посещений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411 841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92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мероприятий, 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участников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117 141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437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04825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бюджета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9F0102B-BD59-4B53-AB2E-0338EAB53616}" type="slidenum">
              <a:rPr lang="ru-RU" altLang="ru-RU" sz="1800" smtClean="0">
                <a:solidFill>
                  <a:srgbClr val="FFFFFF"/>
                </a:solidFill>
              </a:rPr>
              <a:pPr/>
              <a:t>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004888" y="1196975"/>
            <a:ext cx="735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99FF"/>
                </a:solidFill>
              </a:rPr>
              <a:t>Бюджет</a:t>
            </a:r>
            <a:r>
              <a:rPr lang="ru-RU" altLang="ru-RU" sz="1800" b="1" i="1" dirty="0">
                <a:solidFill>
                  <a:srgbClr val="0099FF"/>
                </a:solidFill>
              </a:rPr>
              <a:t> </a:t>
            </a:r>
            <a:r>
              <a:rPr lang="ru-RU" altLang="ru-RU" sz="1800" dirty="0">
                <a:solidFill>
                  <a:srgbClr val="002060"/>
                </a:solidFill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57175" y="2838450"/>
            <a:ext cx="26860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Доходы бюджета </a:t>
            </a:r>
            <a:r>
              <a:rPr lang="ru-RU" altLang="ru-RU" sz="1600" dirty="0">
                <a:solidFill>
                  <a:srgbClr val="003366"/>
                </a:solidFill>
              </a:rPr>
              <a:t>– поступающие в бюджет денежные средства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6300192" y="2838450"/>
            <a:ext cx="26056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Расходы бюджета </a:t>
            </a:r>
            <a:r>
              <a:rPr lang="ru-RU" altLang="ru-RU" sz="1600" dirty="0">
                <a:solidFill>
                  <a:srgbClr val="002060"/>
                </a:solidFill>
              </a:rPr>
              <a:t>– выплачиваемые из бюджета денежные средства</a:t>
            </a:r>
          </a:p>
          <a:p>
            <a:pPr algn="ctr"/>
            <a:endParaRPr lang="ru-RU" altLang="ru-RU" sz="1600" dirty="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3413" y="4132263"/>
            <a:ext cx="554513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Дефицит бюджета</a:t>
            </a:r>
            <a:r>
              <a:rPr lang="ru-RU" sz="1600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расходов бюджета над его доходами.</a:t>
            </a:r>
          </a:p>
          <a:p>
            <a:pPr algn="ctr">
              <a:defRPr/>
            </a:pPr>
            <a:endParaRPr lang="ru-RU" sz="1600" dirty="0">
              <a:latin typeface="+mn-lt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Профицит бюджета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доходов бюджета над его расходами.</a:t>
            </a:r>
            <a:endParaRPr lang="ru-RU" sz="2000" dirty="0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258888" y="5876925"/>
            <a:ext cx="6481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FF0000"/>
                </a:solidFill>
              </a:rPr>
              <a:t>! Важно: обязательное требование, предъявляемое к составлению и утверждению бюджета – это его сбалансированность.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024188" y="3032125"/>
            <a:ext cx="4318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763567" y="3033713"/>
            <a:ext cx="4318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7" name="Picture 6" descr="C:\Users\feu21-03\Documents\Работа\Презентации\рисунки для презентации к проекту бюджета\depositphotos_73605159-stock-photo-money-bag-with-red-b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7" y="2161445"/>
            <a:ext cx="212184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019550"/>
            <a:ext cx="147796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25" y="4067174"/>
            <a:ext cx="15255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678186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3">
            <a:extLst>
              <a:ext uri="{FF2B5EF4-FFF2-40B4-BE49-F238E27FC236}">
                <a16:creationId xmlns="" xmlns:a16="http://schemas.microsoft.com/office/drawing/2014/main" id="{D13603CD-3A54-40C9-AE6E-6ABFF71EA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2091" y="692696"/>
            <a:ext cx="7056784" cy="72062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отдельных направлений социальной сферы Пермского муниципального округа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18977BE9-B76A-4809-AFAD-C3B60CBE4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403883"/>
              </p:ext>
            </p:extLst>
          </p:nvPr>
        </p:nvGraphicFramePr>
        <p:xfrm>
          <a:off x="313242" y="2348880"/>
          <a:ext cx="8603310" cy="17038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48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84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634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Наименование целевого показателя (единица измерения)</a:t>
                      </a: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6" marB="4573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839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Численность населения Пермского муниципального округа,</a:t>
                      </a:r>
                      <a:r>
                        <a:rPr lang="ru-RU" sz="1600" baseline="0" dirty="0" smtClean="0">
                          <a:latin typeface="+mn-lt"/>
                        </a:rPr>
                        <a:t> чел.</a:t>
                      </a:r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121 700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909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Доля приоритетных объектов социальной инфраструктуры, доступных для инвалидов и других маломобильных групп населения, в общем количестве приоритетных объектов социальной инфраструктуры, 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75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4789" name="Номер слайда 1">
            <a:extLst>
              <a:ext uri="{FF2B5EF4-FFF2-40B4-BE49-F238E27FC236}">
                <a16:creationId xmlns="" xmlns:a16="http://schemas.microsoft.com/office/drawing/2014/main" id="{15A4757E-E712-4597-A333-6AD4E0C5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CF6753-8644-4A36-A98C-F90E25E5AE92}" type="slidenum">
              <a:rPr lang="ru-RU" altLang="ru-RU" sz="1800">
                <a:solidFill>
                  <a:srgbClr val="FFFFFF"/>
                </a:solidFill>
              </a:rPr>
              <a:pPr/>
              <a:t>50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BAF001F-B08B-4B9B-BB82-AA2E3647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1" y="493268"/>
            <a:ext cx="1836581" cy="1711596"/>
          </a:xfrm>
          <a:prstGeom prst="rect">
            <a:avLst/>
          </a:prstGeom>
        </p:spPr>
      </p:pic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xmlns="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1466576"/>
            <a:ext cx="6936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Обеспечение условий для развития человеческого </a:t>
            </a:r>
            <a:r>
              <a:rPr lang="ru-RU" sz="1600" i="1" dirty="0" smtClean="0"/>
              <a:t>потенциала </a:t>
            </a:r>
            <a:r>
              <a:rPr lang="ru-RU" sz="1600" i="1" dirty="0"/>
              <a:t>на территории Пермского </a:t>
            </a:r>
            <a:r>
              <a:rPr lang="ru-RU" sz="1600" i="1" dirty="0" smtClean="0"/>
              <a:t>муниципального </a:t>
            </a:r>
            <a:r>
              <a:rPr lang="ru-RU" sz="1600" i="1" dirty="0"/>
              <a:t>округа</a:t>
            </a:r>
            <a:endParaRPr lang="ru-RU" altLang="ru-RU" sz="1600" i="1" dirty="0"/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:a16="http://schemas.microsoft.com/office/drawing/2014/main" xmlns="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889607"/>
              </p:ext>
            </p:extLst>
          </p:nvPr>
        </p:nvGraphicFramePr>
        <p:xfrm>
          <a:off x="275467" y="4365104"/>
          <a:ext cx="8641085" cy="29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97171" y="4149080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1">
            <a:extLst>
              <a:ext uri="{FF2B5EF4-FFF2-40B4-BE49-F238E27FC236}">
                <a16:creationId xmlns="" xmlns:a16="http://schemas.microsoft.com/office/drawing/2014/main" id="{5E787DB5-C7DA-460A-B9C5-8161A761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C574F4-1BC0-4714-8B73-0460A0DD3FB4}" type="slidenum">
              <a:rPr lang="ru-RU" altLang="ru-RU" sz="1800">
                <a:solidFill>
                  <a:srgbClr val="FFFFFF"/>
                </a:solidFill>
              </a:rPr>
              <a:pPr/>
              <a:t>51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5815" name="Picture 39">
            <a:extLst>
              <a:ext uri="{FF2B5EF4-FFF2-40B4-BE49-F238E27FC236}">
                <a16:creationId xmlns="" xmlns:a16="http://schemas.microsoft.com/office/drawing/2014/main" id="{A0CB639C-73B6-4783-88AD-A7B13179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" y="488791"/>
            <a:ext cx="2062886" cy="147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720A31-27C8-40B8-913B-B63E730E9060}"/>
              </a:ext>
            </a:extLst>
          </p:cNvPr>
          <p:cNvSpPr txBox="1"/>
          <p:nvPr/>
        </p:nvSpPr>
        <p:spPr>
          <a:xfrm>
            <a:off x="1475656" y="810037"/>
            <a:ext cx="7488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подпрограммы </a:t>
            </a:r>
            <a:b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Семья и дети </a:t>
            </a: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Пермского </a:t>
            </a: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муниципального округа»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755064"/>
              </p:ext>
            </p:extLst>
          </p:nvPr>
        </p:nvGraphicFramePr>
        <p:xfrm>
          <a:off x="251521" y="1988840"/>
          <a:ext cx="8640959" cy="201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среды, дружественной к семье и детям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здорового образа жизни детей. Равные возможности для детей.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оздоровительной кампании на территории Пермского муниципального округа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720A31-27C8-40B8-913B-B63E730E9060}"/>
              </a:ext>
            </a:extLst>
          </p:cNvPr>
          <p:cNvSpPr txBox="1"/>
          <p:nvPr/>
        </p:nvSpPr>
        <p:spPr>
          <a:xfrm>
            <a:off x="244619" y="4005064"/>
            <a:ext cx="8640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подпрограммы </a:t>
            </a: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«Обеспечение реализации муниципальной программы»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:a16="http://schemas.microsoft.com/office/drawing/2014/main" xmlns="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257395"/>
              </p:ext>
            </p:extLst>
          </p:nvPr>
        </p:nvGraphicFramePr>
        <p:xfrm>
          <a:off x="244619" y="4941168"/>
          <a:ext cx="8640959" cy="1544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73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769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>
            <a:extLst>
              <a:ext uri="{FF2B5EF4-FFF2-40B4-BE49-F238E27FC236}">
                <a16:creationId xmlns="" xmlns:a16="http://schemas.microsoft.com/office/drawing/2014/main" id="{D25FFD97-3001-4B0F-B462-5DF58F76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956" y="802109"/>
            <a:ext cx="6927044" cy="6477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«Обеспечение безопасности населения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территории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A47F23C-B07A-4C34-87FC-8A175D3BB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302552"/>
              </p:ext>
            </p:extLst>
          </p:nvPr>
        </p:nvGraphicFramePr>
        <p:xfrm>
          <a:off x="269108" y="2708920"/>
          <a:ext cx="8640973" cy="1022492"/>
        </p:xfrm>
        <a:graphic>
          <a:graphicData uri="http://schemas.openxmlformats.org/drawingml/2006/table">
            <a:tbl>
              <a:tblPr/>
              <a:tblGrid>
                <a:gridCol w="76623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86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2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96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Уровень преступности на 10000 населения, ед. 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400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186,5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509" name="Номер слайда 3">
            <a:extLst>
              <a:ext uri="{FF2B5EF4-FFF2-40B4-BE49-F238E27FC236}">
                <a16:creationId xmlns="" xmlns:a16="http://schemas.microsoft.com/office/drawing/2014/main" id="{4B7A7094-49E6-46C1-BC02-5CC66A24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093451-454D-4E42-9B69-B42983EA64CD}" type="slidenum">
              <a:rPr lang="ru-RU" altLang="ru-RU" sz="1800">
                <a:solidFill>
                  <a:srgbClr val="FFFFFF"/>
                </a:solidFill>
              </a:rPr>
              <a:pPr/>
              <a:t>52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2510" name="Прямоугольник 1">
            <a:extLst>
              <a:ext uri="{FF2B5EF4-FFF2-40B4-BE49-F238E27FC236}">
                <a16:creationId xmlns="" xmlns:a16="http://schemas.microsoft.com/office/drawing/2014/main" id="{075632B6-4AC5-48F7-831D-65B7498A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8867" y="1527974"/>
            <a:ext cx="66254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altLang="ru-RU" sz="1800" i="1" dirty="0">
                <a:solidFill>
                  <a:srgbClr val="000000"/>
                </a:solidFill>
              </a:rPr>
              <a:t>Повышение уровня безопасности населения и территории Пермского муниципального округа.</a:t>
            </a:r>
          </a:p>
          <a:p>
            <a:pPr algn="just" eaLnBrk="1" hangingPunct="1"/>
            <a:r>
              <a:rPr lang="ru-RU" altLang="ru-RU" sz="1800" i="1" dirty="0">
                <a:solidFill>
                  <a:srgbClr val="000000"/>
                </a:solidFill>
              </a:rPr>
              <a:t>Снизить уровень преступности на 10000 населения до 172 ед</a:t>
            </a:r>
            <a:r>
              <a:rPr lang="ru-RU" altLang="ru-RU" sz="1800" i="1" dirty="0" smtClean="0">
                <a:solidFill>
                  <a:srgbClr val="000000"/>
                </a:solidFill>
              </a:rPr>
              <a:t>.</a:t>
            </a:r>
            <a:r>
              <a:rPr lang="ru-RU" altLang="ru-RU" sz="1800" b="1" i="1" dirty="0" smtClean="0">
                <a:solidFill>
                  <a:srgbClr val="000000"/>
                </a:solidFill>
              </a:rPr>
              <a:t> </a:t>
            </a:r>
            <a:endParaRPr lang="ru-RU" altLang="ru-RU" sz="1800" b="1" i="1" dirty="0">
              <a:solidFill>
                <a:srgbClr val="000000"/>
              </a:solidFill>
            </a:endParaRPr>
          </a:p>
        </p:txBody>
      </p:sp>
      <p:pic>
        <p:nvPicPr>
          <p:cNvPr id="11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191145" y="476672"/>
            <a:ext cx="2032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20">
            <a:extLst>
              <a:ext uri="{FF2B5EF4-FFF2-40B4-BE49-F238E27FC236}">
                <a16:creationId xmlns:a16="http://schemas.microsoft.com/office/drawing/2014/main" xmlns="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42281"/>
              </p:ext>
            </p:extLst>
          </p:nvPr>
        </p:nvGraphicFramePr>
        <p:xfrm>
          <a:off x="242912" y="3920951"/>
          <a:ext cx="8641085" cy="29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04354" y="3915549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251520" y="476672"/>
            <a:ext cx="1671414" cy="133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547664" y="487648"/>
            <a:ext cx="7380329" cy="13462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«Участие в профилактике терроризма и экстремизма, повышение антитеррористической защищенности мест массового пребывания людей»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538357"/>
              </p:ext>
            </p:extLst>
          </p:nvPr>
        </p:nvGraphicFramePr>
        <p:xfrm>
          <a:off x="176554" y="1844825"/>
          <a:ext cx="8751439" cy="1507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8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31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98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Участие в профилактике терроризма и экстремизма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91436" marT="45717" marB="457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87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элементов аппаратно-программного комплекса «Безопасный город»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3153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659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191D4C1-91E4-4DE0-A453-B0F83FFB9A22}" type="slidenum">
              <a:rPr lang="ru-RU" altLang="ru-RU" sz="1800" smtClean="0">
                <a:solidFill>
                  <a:srgbClr val="FFFFFF"/>
                </a:solidFill>
              </a:rPr>
              <a:pPr/>
              <a:t>53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238149"/>
              </p:ext>
            </p:extLst>
          </p:nvPr>
        </p:nvGraphicFramePr>
        <p:xfrm>
          <a:off x="143017" y="4131151"/>
          <a:ext cx="8748482" cy="1556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27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57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321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12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1481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1481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143017" y="3429000"/>
            <a:ext cx="878497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</p:spTree>
    <p:extLst>
      <p:ext uri="{BB962C8B-B14F-4D97-AF65-F5344CB8AC3E}">
        <p14:creationId xmlns:p14="http://schemas.microsoft.com/office/powerpoint/2010/main" val="28895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922713" y="443898"/>
            <a:ext cx="7077990" cy="1346200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«Обеспечение эффективной защиты населения и территории муниципального округа от чрезвычайных ситуаций мирного и военного времени, других опасностей и происшествий, угрожающих жизни, здоровью и имуществу граждан»</a:t>
            </a:r>
          </a:p>
        </p:txBody>
      </p:sp>
      <p:sp>
        <p:nvSpPr>
          <p:cNvPr id="6659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191D4C1-91E4-4DE0-A453-B0F83FFB9A22}" type="slidenum">
              <a:rPr lang="ru-RU" altLang="ru-RU" sz="1800" smtClean="0">
                <a:solidFill>
                  <a:srgbClr val="FFFFFF"/>
                </a:solidFill>
              </a:rPr>
              <a:pPr/>
              <a:t>54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6562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194521" y="476672"/>
            <a:ext cx="1728192" cy="131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194521" y="4653136"/>
            <a:ext cx="87849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безопасного участия детей в дорожном движении»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842852"/>
              </p:ext>
            </p:extLst>
          </p:nvPr>
        </p:nvGraphicFramePr>
        <p:xfrm>
          <a:off x="184910" y="5301208"/>
          <a:ext cx="8785100" cy="1394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88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6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361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обучения и информирования учащихся образовательных организаций по вопросам безопасности дорожного движения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1481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011994"/>
              </p:ext>
            </p:extLst>
          </p:nvPr>
        </p:nvGraphicFramePr>
        <p:xfrm>
          <a:off x="176430" y="1608049"/>
          <a:ext cx="8785100" cy="3045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88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6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67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717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Обучение должностных лиц и населения действиям при возникновении чрезвычайных ситуаций мирного и военного времени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91436" marT="45717" marB="457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нештатных аварийно-спасательных формирований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839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 людей на водных объектах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3051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первичных мер пожарной безопасности на территории Пермского муниципального округа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5439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охраны общественного порядка на территории Пермского муниципального округа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7787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5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8766863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:a16="http://schemas.microsoft.com/office/drawing/2014/main" xmlns="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55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7282" name="Picture 2" descr="https://thumbs.dreamstime.com/b/%D0%BA%D0%BD%D0%B8%D0%B3%D0%B8-%D0%B8-%D0%BA%D0%B0%D1%80%D0%B0%D0%BD-%D0%B0%D1%88-32631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6" b="94896" l="10000" r="94750">
                        <a14:foregroundMark x1="26250" y1="11643" x2="39625" y2="6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096344" cy="24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" y="469070"/>
            <a:ext cx="1769773" cy="14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169" y="692696"/>
            <a:ext cx="6912768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муниципальными финансами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859335"/>
              </p:ext>
            </p:extLst>
          </p:nvPr>
        </p:nvGraphicFramePr>
        <p:xfrm>
          <a:off x="179511" y="2996952"/>
          <a:ext cx="8712968" cy="3456385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4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74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Коэффициент отношения предельного объёма муниципального долга к объёму доходов бюджета без учёта утверждённого объёма безвозмездных поступлений и (или) поступлений налоговых доходов по дополнительным нормативам отчислений,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более 10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Рост налогового потенциала в сопоставимых условиях к уровню 2021 года,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не менее 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2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расходов бюджета округа, в отношении которых осуществлён внутренний финансовый муниципальный контроль,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не менее 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33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исполнения расходной части бюджета округа, без учета нераспределенных средств резервного фонда, а также целевых средств из бюджетов других уровней,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не менее 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4" y="1700808"/>
            <a:ext cx="70567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altLang="ru-RU" sz="1800" i="1" dirty="0">
                <a:solidFill>
                  <a:srgbClr val="000000"/>
                </a:solidFill>
              </a:rPr>
              <a:t>Обеспечение сбалансированности и устойчивости бюджета Пермского муниципального округа,  повышение эффективности и прозрачности управления муниципальными </a:t>
            </a:r>
            <a:r>
              <a:rPr lang="ru-RU" altLang="ru-RU" sz="1800" i="1" dirty="0" smtClean="0">
                <a:solidFill>
                  <a:srgbClr val="000000"/>
                </a:solidFill>
              </a:rPr>
              <a:t>финансами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26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5" y="548680"/>
            <a:ext cx="1984661" cy="16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720A31-27C8-40B8-913B-B63E730E9060}"/>
              </a:ext>
            </a:extLst>
          </p:cNvPr>
          <p:cNvSpPr txBox="1"/>
          <p:nvPr/>
        </p:nvSpPr>
        <p:spPr>
          <a:xfrm>
            <a:off x="2024992" y="692696"/>
            <a:ext cx="6795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Основные мероприятия Программы «Управление муниципальными финансами и муниципальным долгом Пермского муниципального  округа»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:a16="http://schemas.microsoft.com/office/drawing/2014/main" xmlns="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448377"/>
              </p:ext>
            </p:extLst>
          </p:nvPr>
        </p:nvGraphicFramePr>
        <p:xfrm>
          <a:off x="223796" y="2420888"/>
          <a:ext cx="8640960" cy="1605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1" name="Диаграмма 20">
            <a:extLst>
              <a:ext uri="{FF2B5EF4-FFF2-40B4-BE49-F238E27FC236}">
                <a16:creationId xmlns:a16="http://schemas.microsoft.com/office/drawing/2014/main" xmlns="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584833"/>
              </p:ext>
            </p:extLst>
          </p:nvPr>
        </p:nvGraphicFramePr>
        <p:xfrm>
          <a:off x="259703" y="4221088"/>
          <a:ext cx="8641085" cy="29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11075" y="4221088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19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88" name="Picture 76" descr="https://avatars.mds.yandex.net/get-zen_doc/1904579/pub_5d46f29e95aa9f00adb59ccb_5d46f3fb86c4a900adc37317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92696"/>
            <a:ext cx="1697285" cy="16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Заголовок 1">
            <a:extLst>
              <a:ext uri="{FF2B5EF4-FFF2-40B4-BE49-F238E27FC236}">
                <a16:creationId xmlns="" xmlns:a16="http://schemas.microsoft.com/office/drawing/2014/main" id="{F2A2A918-2205-4941-8B86-DC3A4909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653" y="660385"/>
            <a:ext cx="7606438" cy="629194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«Совершенствование муниципального управления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16BC736-A333-4272-9358-E4FDB497A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8644868"/>
              </p:ext>
            </p:extLst>
          </p:nvPr>
        </p:nvGraphicFramePr>
        <p:xfrm>
          <a:off x="305693" y="2566877"/>
          <a:ext cx="8640191" cy="21317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8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15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228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3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муниципальных служащих администрации Пермского муниципального округа, прошедших обучение,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6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социально значимых проектов, направленных на решение вопросов местного значения,  реализованных ТОС, инициативными группами, СОНКО, старостами сельских населенных пунктов с привлечением средств из бюджетов разных уровней и (или) внебюджетных источников, ед.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731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граждан, использующих механизм получения муниципальных услуг в электронной форме,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37" name="Номер слайда 3">
            <a:extLst>
              <a:ext uri="{FF2B5EF4-FFF2-40B4-BE49-F238E27FC236}">
                <a16:creationId xmlns="" xmlns:a16="http://schemas.microsoft.com/office/drawing/2014/main" id="{E8CF4309-C274-4844-9CE3-78FC2275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6302FD-BF6D-48A2-9F9A-D6D17D69CC80}" type="slidenum">
              <a:rPr lang="ru-RU" altLang="ru-RU" sz="1800">
                <a:solidFill>
                  <a:srgbClr val="FFFFFF"/>
                </a:solidFill>
              </a:rPr>
              <a:pPr/>
              <a:t>58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4538" name="Прямоугольник 1">
            <a:extLst>
              <a:ext uri="{FF2B5EF4-FFF2-40B4-BE49-F238E27FC236}">
                <a16:creationId xmlns="" xmlns:a16="http://schemas.microsoft.com/office/drawing/2014/main" id="{3BBD3A51-B931-499A-BEFC-DC66EBDD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788" y="1340768"/>
            <a:ext cx="708769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400" i="1" dirty="0" smtClean="0"/>
              <a:t>Повышение </a:t>
            </a:r>
            <a:r>
              <a:rPr lang="ru-RU" sz="1400" i="1" dirty="0"/>
              <a:t>эффективности муниципального управления в Пермском муниципальном </a:t>
            </a:r>
            <a:r>
              <a:rPr lang="ru-RU" sz="1400" i="1" dirty="0" smtClean="0"/>
              <a:t>округе;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Создание </a:t>
            </a:r>
            <a:r>
              <a:rPr lang="ru-RU" altLang="ru-RU" sz="1400" i="1" dirty="0">
                <a:solidFill>
                  <a:srgbClr val="000000"/>
                </a:solidFill>
              </a:rPr>
              <a:t>условий для совершенствования муниципального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управления; Создание </a:t>
            </a:r>
            <a:r>
              <a:rPr lang="ru-RU" altLang="ru-RU" sz="1400" i="1" dirty="0">
                <a:solidFill>
                  <a:srgbClr val="000000"/>
                </a:solidFill>
              </a:rPr>
              <a:t>условий для участия населения в осуществлении местного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самоуправления; Укрепление </a:t>
            </a:r>
            <a:r>
              <a:rPr lang="ru-RU" altLang="ru-RU" sz="1400" i="1" dirty="0">
                <a:solidFill>
                  <a:srgbClr val="000000"/>
                </a:solidFill>
              </a:rPr>
              <a:t>гражданского единства, гармонизация межнациональных и межконфессиональных отношений в Пермском муниципальном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округе.</a:t>
            </a:r>
            <a:endParaRPr lang="ru-RU" altLang="ru-RU" sz="1400" i="1" dirty="0">
              <a:solidFill>
                <a:srgbClr val="000000"/>
              </a:solidFill>
            </a:endParaRPr>
          </a:p>
        </p:txBody>
      </p:sp>
      <p:graphicFrame>
        <p:nvGraphicFramePr>
          <p:cNvPr id="7" name="Диаграмма 20">
            <a:extLst>
              <a:ext uri="{FF2B5EF4-FFF2-40B4-BE49-F238E27FC236}">
                <a16:creationId xmlns:a16="http://schemas.microsoft.com/office/drawing/2014/main" xmlns="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256365"/>
              </p:ext>
            </p:extLst>
          </p:nvPr>
        </p:nvGraphicFramePr>
        <p:xfrm>
          <a:off x="251395" y="4725144"/>
          <a:ext cx="8641085" cy="230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5693" y="4869160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156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476672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муниципального управления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782451"/>
              </p:ext>
            </p:extLst>
          </p:nvPr>
        </p:nvGraphicFramePr>
        <p:xfrm>
          <a:off x="251520" y="1268761"/>
          <a:ext cx="8571234" cy="27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13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антикоррупционной культуры, образования и воспитания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8727">
                <a:tc>
                  <a:txBody>
                    <a:bodyPr/>
                    <a:lstStyle/>
                    <a:p>
                      <a:pPr algn="l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системы муниципального управления Пермского муниципального округа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о деятельности органов местного самоуправления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1262">
                <a:tc>
                  <a:txBody>
                    <a:bodyPr/>
                    <a:lstStyle/>
                    <a:p>
                      <a:pPr algn="l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126,6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6105">
                <a:tc>
                  <a:txBody>
                    <a:bodyPr/>
                    <a:lstStyle/>
                    <a:p>
                      <a:pPr algn="l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Цифровое муниципальное управление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59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51520" y="3933056"/>
            <a:ext cx="864096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институтов гражданского общества и общественных инициатив»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536605"/>
              </p:ext>
            </p:extLst>
          </p:nvPr>
        </p:nvGraphicFramePr>
        <p:xfrm>
          <a:off x="251520" y="4797152"/>
          <a:ext cx="8571234" cy="1884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01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3354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территориального общественного самоуправления и общественных инициатив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2051">
                <a:tc>
                  <a:txBody>
                    <a:bodyPr/>
                    <a:lstStyle/>
                    <a:p>
                      <a:pPr algn="l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органов власти и гражданского общества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018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:a16="http://schemas.microsoft.com/office/drawing/2014/main" xmlns="" id="{42FF4D8F-4D71-4939-B0AF-37A661330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7538"/>
            <a:ext cx="77041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prstClr val="black"/>
                </a:solidFill>
              </a:rPr>
              <a:t>Доходы бюджета</a:t>
            </a:r>
            <a:endParaRPr lang="ru-RU" alt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531" name="TextBox 3">
            <a:extLst>
              <a:ext uri="{FF2B5EF4-FFF2-40B4-BE49-F238E27FC236}">
                <a16:creationId xmlns:a16="http://schemas.microsoft.com/office/drawing/2014/main" xmlns="" id="{3FA97819-C4E2-43A8-AB9A-3F68779D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251" y="1060450"/>
            <a:ext cx="6192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i="1" dirty="0">
                <a:solidFill>
                  <a:srgbClr val="3D7293"/>
                </a:solidFill>
              </a:rPr>
              <a:t>Доходы бюджета </a:t>
            </a:r>
            <a:r>
              <a:rPr lang="ru-RU" altLang="ru-RU" sz="1800" i="1" dirty="0">
                <a:solidFill>
                  <a:prstClr val="black"/>
                </a:solidFill>
              </a:rPr>
              <a:t>–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:a16="http://schemas.microsoft.com/office/drawing/2014/main" xmlns="" id="{BA415771-A7CF-449E-B7CC-78001F776977}"/>
              </a:ext>
            </a:extLst>
          </p:cNvPr>
          <p:cNvSpPr/>
          <p:nvPr/>
        </p:nvSpPr>
        <p:spPr>
          <a:xfrm>
            <a:off x="360828" y="3892903"/>
            <a:ext cx="2614953" cy="2798773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 НДФЛ,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-Акцизы,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-Упрощенная система налогообложения,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-Единый сельскохозяйственный налог,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-Патент,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-Налог на имущество физических лиц,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-Земельный налог,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-Государственная пошлина 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xmlns="" id="{2B831D4B-1B28-4173-87E1-A1A753BF7324}"/>
              </a:ext>
            </a:extLst>
          </p:cNvPr>
          <p:cNvSpPr/>
          <p:nvPr/>
        </p:nvSpPr>
        <p:spPr>
          <a:xfrm>
            <a:off x="6303856" y="4293096"/>
            <a:ext cx="2633711" cy="238850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Межбюджетные трансферты, дотации,  субсидии, субвенции  из других бюджетов бюджетной системы РФ, добровольные поступления денежных средств от юридических и физических лиц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:a16="http://schemas.microsoft.com/office/drawing/2014/main" xmlns="" id="{3B35B863-6FE5-4FC6-8DE1-D0CD18E468EA}"/>
              </a:ext>
            </a:extLst>
          </p:cNvPr>
          <p:cNvSpPr/>
          <p:nvPr/>
        </p:nvSpPr>
        <p:spPr>
          <a:xfrm>
            <a:off x="3381325" y="4092870"/>
            <a:ext cx="2590800" cy="2570849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-Аренда и продажа имущества и земли,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-Платежи за негативное воздействие на окружающую среду,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-Плата за социальный найм жилья,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-Доходы от оказания платных услуг,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-Штрафы, санкции, возмещение ущерба, </a:t>
            </a:r>
          </a:p>
        </p:txBody>
      </p:sp>
      <p:sp>
        <p:nvSpPr>
          <p:cNvPr id="18" name="Половина рамки 17">
            <a:extLst>
              <a:ext uri="{FF2B5EF4-FFF2-40B4-BE49-F238E27FC236}">
                <a16:creationId xmlns:a16="http://schemas.microsoft.com/office/drawing/2014/main" xmlns="" id="{5CC939C0-E6BE-41A0-B81E-DE30345119BE}"/>
              </a:ext>
            </a:extLst>
          </p:cNvPr>
          <p:cNvSpPr/>
          <p:nvPr/>
        </p:nvSpPr>
        <p:spPr>
          <a:xfrm rot="13459238">
            <a:off x="4332415" y="3186078"/>
            <a:ext cx="648070" cy="657486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538" name="Номер слайда 1">
            <a:extLst>
              <a:ext uri="{FF2B5EF4-FFF2-40B4-BE49-F238E27FC236}">
                <a16:creationId xmlns:a16="http://schemas.microsoft.com/office/drawing/2014/main" xmlns="" id="{2324C09E-2E0C-4171-B5CD-45B10311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37D1D47-410B-4778-9565-663F56B82B29}" type="slidenum">
              <a:rPr lang="ru-RU" altLang="ru-RU" sz="1800">
                <a:solidFill>
                  <a:srgbClr val="FFFFFF"/>
                </a:solidFill>
              </a:rPr>
              <a:pPr/>
              <a:t>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2" name="Багетная рамка 21">
            <a:extLst>
              <a:ext uri="{FF2B5EF4-FFF2-40B4-BE49-F238E27FC236}">
                <a16:creationId xmlns:a16="http://schemas.microsoft.com/office/drawing/2014/main" xmlns="" id="{290E08E1-EBB0-4DD7-924E-5C9F8EA9F488}"/>
              </a:ext>
            </a:extLst>
          </p:cNvPr>
          <p:cNvSpPr/>
          <p:nvPr/>
        </p:nvSpPr>
        <p:spPr>
          <a:xfrm>
            <a:off x="565785" y="2438814"/>
            <a:ext cx="2205038" cy="1035519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40" name="TextBox 22">
            <a:extLst>
              <a:ext uri="{FF2B5EF4-FFF2-40B4-BE49-F238E27FC236}">
                <a16:creationId xmlns:a16="http://schemas.microsoft.com/office/drawing/2014/main" xmlns="" id="{AA2114BA-324C-4DB0-8C10-BC5B8702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66415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Налоговые доходы</a:t>
            </a:r>
          </a:p>
        </p:txBody>
      </p:sp>
      <p:sp>
        <p:nvSpPr>
          <p:cNvPr id="31" name="Багетная рамка 30">
            <a:extLst>
              <a:ext uri="{FF2B5EF4-FFF2-40B4-BE49-F238E27FC236}">
                <a16:creationId xmlns:a16="http://schemas.microsoft.com/office/drawing/2014/main" xmlns="" id="{51A35AA9-EC63-4AA3-ADC6-04C966CAFF1A}"/>
              </a:ext>
            </a:extLst>
          </p:cNvPr>
          <p:cNvSpPr/>
          <p:nvPr/>
        </p:nvSpPr>
        <p:spPr>
          <a:xfrm>
            <a:off x="3564925" y="2415967"/>
            <a:ext cx="2225675" cy="1035519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42" name="TextBox 23">
            <a:extLst>
              <a:ext uri="{FF2B5EF4-FFF2-40B4-BE49-F238E27FC236}">
                <a16:creationId xmlns:a16="http://schemas.microsoft.com/office/drawing/2014/main" xmlns="" id="{BC3409BE-E5D5-4547-8FF8-74CCF122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050" y="2443490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Неналоговые доходы</a:t>
            </a:r>
          </a:p>
        </p:txBody>
      </p:sp>
      <p:sp>
        <p:nvSpPr>
          <p:cNvPr id="33" name="Багетная рамка 32">
            <a:extLst>
              <a:ext uri="{FF2B5EF4-FFF2-40B4-BE49-F238E27FC236}">
                <a16:creationId xmlns:a16="http://schemas.microsoft.com/office/drawing/2014/main" xmlns="" id="{94C6E330-0ED5-4D05-A21E-636CB6E87DF0}"/>
              </a:ext>
            </a:extLst>
          </p:cNvPr>
          <p:cNvSpPr/>
          <p:nvPr/>
        </p:nvSpPr>
        <p:spPr>
          <a:xfrm>
            <a:off x="6434138" y="2385804"/>
            <a:ext cx="2241550" cy="1065682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44" name="TextBox 24">
            <a:extLst>
              <a:ext uri="{FF2B5EF4-FFF2-40B4-BE49-F238E27FC236}">
                <a16:creationId xmlns:a16="http://schemas.microsoft.com/office/drawing/2014/main" xmlns="" id="{01264702-D048-4FFC-86C2-DCDFDDBC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54" y="2451335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Безвозмездные поступления</a:t>
            </a:r>
          </a:p>
        </p:txBody>
      </p:sp>
      <p:pic>
        <p:nvPicPr>
          <p:cNvPr id="22546" name="Picture 18">
            <a:extLst>
              <a:ext uri="{FF2B5EF4-FFF2-40B4-BE49-F238E27FC236}">
                <a16:creationId xmlns:a16="http://schemas.microsoft.com/office/drawing/2014/main" xmlns="" id="{06D6CE3A-7E20-4061-A787-6FA18822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84" y1="45343" x2="20036" y2="44608"/>
                        <a14:foregroundMark x1="2166" y1="58333" x2="8123" y2="57353"/>
                        <a14:foregroundMark x1="73466" y1="4412" x2="81227" y2="3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3" y="617458"/>
            <a:ext cx="2300943" cy="16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04" y="3518683"/>
            <a:ext cx="938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5977"/>
            <a:ext cx="735284" cy="38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86819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736" y="692696"/>
            <a:ext cx="8677597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</a:t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Гармонизация межнациональных и межконфессиональных отношений на территории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93075"/>
              </p:ext>
            </p:extLst>
          </p:nvPr>
        </p:nvGraphicFramePr>
        <p:xfrm>
          <a:off x="251520" y="1700808"/>
          <a:ext cx="8571234" cy="1602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41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0769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межнациональных и межконфессиональных конфликтов на территории Пермского муниципального округа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27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17985" y="3540150"/>
            <a:ext cx="864096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администрации и казенных учреждений Пермского муниципального округа»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007174"/>
              </p:ext>
            </p:extLst>
          </p:nvPr>
        </p:nvGraphicFramePr>
        <p:xfrm>
          <a:off x="252848" y="4509120"/>
          <a:ext cx="8571234" cy="157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01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1945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20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491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" y="390424"/>
            <a:ext cx="1244240" cy="120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3430571"/>
              </p:ext>
            </p:extLst>
          </p:nvPr>
        </p:nvGraphicFramePr>
        <p:xfrm>
          <a:off x="107504" y="1556793"/>
          <a:ext cx="4608512" cy="521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Объект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41611269"/>
              </p:ext>
            </p:extLst>
          </p:nvPr>
        </p:nvGraphicFramePr>
        <p:xfrm>
          <a:off x="4353024" y="1905111"/>
          <a:ext cx="4686424" cy="495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8587-CFE2-4803-8BFE-0C62C7B32AD1}" type="slidenum">
              <a:rPr lang="ru-RU" altLang="ru-RU" smtClean="0"/>
              <a:pPr/>
              <a:t>61</a:t>
            </a:fld>
            <a:endParaRPr lang="ru-RU" altLang="ru-RU"/>
          </a:p>
        </p:txBody>
      </p:sp>
      <p:sp>
        <p:nvSpPr>
          <p:cNvPr id="7" name="Левая фигурная скобка 6"/>
          <p:cNvSpPr/>
          <p:nvPr/>
        </p:nvSpPr>
        <p:spPr>
          <a:xfrm rot="5400000">
            <a:off x="2241111" y="1148094"/>
            <a:ext cx="403985" cy="238558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8943" y="1573284"/>
            <a:ext cx="9361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136,7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21867"/>
            <a:ext cx="8244408" cy="792088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территориальных управлений и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ТУ Пермского муниципального округа, млн руб.</a:t>
            </a:r>
          </a:p>
        </p:txBody>
      </p:sp>
      <p:sp>
        <p:nvSpPr>
          <p:cNvPr id="14" name="Левая фигурная скобка 13"/>
          <p:cNvSpPr/>
          <p:nvPr/>
        </p:nvSpPr>
        <p:spPr>
          <a:xfrm rot="5400000">
            <a:off x="6557499" y="1122951"/>
            <a:ext cx="416389" cy="244827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7410" y="1341485"/>
            <a:ext cx="4338736" cy="25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Первоначальный бюджет 2022 год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51776" y="1341485"/>
            <a:ext cx="4338736" cy="25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97642" y="1597013"/>
            <a:ext cx="9361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107,1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F55E518E-C286-4BA6-B52F-3A3088E452AB}"/>
              </a:ext>
            </a:extLst>
          </p:cNvPr>
          <p:cNvCxnSpPr/>
          <p:nvPr/>
        </p:nvCxnSpPr>
        <p:spPr>
          <a:xfrm>
            <a:off x="3635896" y="2101069"/>
            <a:ext cx="1823167" cy="100687"/>
          </a:xfrm>
          <a:prstGeom prst="straightConnector1">
            <a:avLst/>
          </a:prstGeom>
          <a:ln w="25400" cmpd="sng"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6A8A43-02D3-4941-92FB-A792C49D2F74}"/>
              </a:ext>
            </a:extLst>
          </p:cNvPr>
          <p:cNvSpPr txBox="1"/>
          <p:nvPr/>
        </p:nvSpPr>
        <p:spPr>
          <a:xfrm>
            <a:off x="3985694" y="1736277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-21,7%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621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3">
            <a:extLst>
              <a:ext uri="{FF2B5EF4-FFF2-40B4-BE49-F238E27FC236}">
                <a16:creationId xmlns="" xmlns:a16="http://schemas.microsoft.com/office/drawing/2014/main" id="{3BCD4074-7988-4C4A-94B5-318723CB2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1960" y="764704"/>
            <a:ext cx="4789165" cy="1368152"/>
          </a:xfrm>
        </p:spPr>
        <p:txBody>
          <a:bodyPr/>
          <a:lstStyle/>
          <a:p>
            <a:pPr algn="ctr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самоуправления, </a:t>
            </a:r>
            <a:r>
              <a:rPr lang="ru-RU" alt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8438105-9E94-4765-BB41-8CF4B5748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288328"/>
              </p:ext>
            </p:extLst>
          </p:nvPr>
        </p:nvGraphicFramePr>
        <p:xfrm>
          <a:off x="298666" y="2348880"/>
          <a:ext cx="8569170" cy="4136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73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755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3467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консолидирован.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 бюджет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94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учитываемые в нормативе на содержание органов местного самоуправления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1439" marT="45715" marB="4571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258 038,6</a:t>
                      </a: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275 995,6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656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краевого, федерального бюджета</a:t>
                      </a:r>
                    </a:p>
                  </a:txBody>
                  <a:tcPr marL="72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20 099,2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22 197,7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7225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расходы на содержание ОМС</a:t>
                      </a:r>
                    </a:p>
                  </a:txBody>
                  <a:tcPr marL="72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278 137,8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298 193,3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3560"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Расчетный норматив на содержание ОМС</a:t>
                      </a:r>
                    </a:p>
                  </a:txBody>
                  <a:tcPr marL="72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250 102,5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320 491,6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8294"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Отклонение от расчетного норматива </a:t>
                      </a:r>
                      <a:endParaRPr lang="ru-RU" sz="18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(«-» </a:t>
                      </a:r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превышение)</a:t>
                      </a:r>
                    </a:p>
                  </a:txBody>
                  <a:tcPr marL="72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-7 936,1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22 298,3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5093" name="Номер слайда 1">
            <a:extLst>
              <a:ext uri="{FF2B5EF4-FFF2-40B4-BE49-F238E27FC236}">
                <a16:creationId xmlns="" xmlns:a16="http://schemas.microsoft.com/office/drawing/2014/main" id="{B6E45121-9DD6-4CAE-B176-F1C98584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8E05B89-D56F-4BA3-BCEC-75026059C140}" type="slidenum">
              <a:rPr lang="ru-RU" altLang="ru-RU" sz="1800">
                <a:solidFill>
                  <a:srgbClr val="FFFFFF"/>
                </a:solidFill>
              </a:rPr>
              <a:pPr/>
              <a:t>62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C:\Users\feu17-04\Desktop\managers_city_bg_e143812603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1642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609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63</a:t>
            </a:fld>
            <a:endParaRPr lang="ru-RU" alt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0278516"/>
              </p:ext>
            </p:extLst>
          </p:nvPr>
        </p:nvGraphicFramePr>
        <p:xfrm>
          <a:off x="107504" y="692696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6050" b="5593"/>
          <a:stretch/>
        </p:blipFill>
        <p:spPr bwMode="auto">
          <a:xfrm>
            <a:off x="5990551" y="3875905"/>
            <a:ext cx="3059394" cy="271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449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678" y="724885"/>
            <a:ext cx="6177287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«Улучшение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жилищных условий граждан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62125"/>
              </p:ext>
            </p:extLst>
          </p:nvPr>
        </p:nvGraphicFramePr>
        <p:xfrm>
          <a:off x="247964" y="2519313"/>
          <a:ext cx="8629898" cy="1800200"/>
        </p:xfrm>
        <a:graphic>
          <a:graphicData uri="http://schemas.openxmlformats.org/drawingml/2006/table">
            <a:tbl>
              <a:tblPr/>
              <a:tblGrid>
                <a:gridCol w="7407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25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4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56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площадь расселенного аварийного жилищного фонда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2 660,4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снесенных аварийных домов,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2 336,8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63" y="1837794"/>
            <a:ext cx="8623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sz="1800" dirty="0"/>
              <a:t>Повышение доступности жилья для граждан, обеспечение безопасных и комфортных условий проживания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  <p:pic>
        <p:nvPicPr>
          <p:cNvPr id="37890" name="Picture 2" descr="https://strategy24.ru/images/news/201811/2b8d2969e8a292f807d524dc916c72d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r="731"/>
          <a:stretch/>
        </p:blipFill>
        <p:spPr bwMode="auto">
          <a:xfrm>
            <a:off x="220969" y="525194"/>
            <a:ext cx="2684592" cy="126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80890"/>
              </p:ext>
            </p:extLst>
          </p:nvPr>
        </p:nvGraphicFramePr>
        <p:xfrm>
          <a:off x="179512" y="4365104"/>
          <a:ext cx="8641085" cy="230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47964" y="4293096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17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550" y="620688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социальной поддержки гражданам в обеспечении жильем»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585534"/>
              </p:ext>
            </p:extLst>
          </p:nvPr>
        </p:nvGraphicFramePr>
        <p:xfrm>
          <a:off x="257345" y="1484784"/>
          <a:ext cx="8571234" cy="197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13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жилыми помещениями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жильем молодых семей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22482" y="3429000"/>
            <a:ext cx="864096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мероприятий по переселению граждан из аварийного жилищного фонда»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246326"/>
              </p:ext>
            </p:extLst>
          </p:nvPr>
        </p:nvGraphicFramePr>
        <p:xfrm>
          <a:off x="222482" y="4173818"/>
          <a:ext cx="8571234" cy="2103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7942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сокращения непригодного для проживания жилищного фонда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294">
                <a:tc>
                  <a:txBody>
                    <a:bodyPr/>
                    <a:lstStyle/>
                    <a:p>
                      <a:pPr algn="l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комфортному проживанию жителей Пермского края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3834">
                <a:tc>
                  <a:txBody>
                    <a:bodyPr/>
                    <a:lstStyle/>
                    <a:p>
                      <a:pPr algn="l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«Обеспечение устойчивого сокращения непригодного для проживания жилищного фонда»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133,4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5535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836712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 жилищным фондом»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15283"/>
              </p:ext>
            </p:extLst>
          </p:nvPr>
        </p:nvGraphicFramePr>
        <p:xfrm>
          <a:off x="258074" y="1700808"/>
          <a:ext cx="8571234" cy="144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13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0737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Содержание, ремонт, капитальный ремонт муниципального жилищного фонда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58074" y="3645024"/>
            <a:ext cx="864096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реализации муниципальной программы»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288056"/>
              </p:ext>
            </p:extLst>
          </p:nvPr>
        </p:nvGraphicFramePr>
        <p:xfrm>
          <a:off x="283808" y="4437112"/>
          <a:ext cx="8571234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9639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623183"/>
            <a:ext cx="6959120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коммунального хозяйства Пермского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085600"/>
              </p:ext>
            </p:extLst>
          </p:nvPr>
        </p:nvGraphicFramePr>
        <p:xfrm>
          <a:off x="279864" y="2636912"/>
          <a:ext cx="8612617" cy="1710298"/>
        </p:xfrm>
        <a:graphic>
          <a:graphicData uri="http://schemas.openxmlformats.org/drawingml/2006/table">
            <a:tbl>
              <a:tblPr/>
              <a:tblGrid>
                <a:gridCol w="7392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01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объектов коммунально-инженерной инфраструктуры, находящейся в муниципальной собственности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Готовность объектов коммунальной инфраструктуры к отопительному периоду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3" y="1412776"/>
            <a:ext cx="6912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</a:t>
            </a:r>
            <a:r>
              <a:rPr lang="ru-RU" altLang="ru-RU" sz="1800" b="1" i="1" dirty="0">
                <a:solidFill>
                  <a:srgbClr val="000000"/>
                </a:solidFill>
              </a:rPr>
              <a:t>Программы: </a:t>
            </a:r>
            <a:r>
              <a:rPr lang="ru-RU" sz="1800" dirty="0"/>
              <a:t>Инфраструктурное обеспечение экономического роста территории, повышение качества предоставляемых коммунальных услуг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593842"/>
              </p:ext>
            </p:extLst>
          </p:nvPr>
        </p:nvGraphicFramePr>
        <p:xfrm>
          <a:off x="179512" y="4365104"/>
          <a:ext cx="8641085" cy="230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26" b="91136" l="26172" r="73145">
                        <a14:foregroundMark x1="39453" y1="38920" x2="38574" y2="48476"/>
                        <a14:foregroundMark x1="59277" y1="40582" x2="58301" y2="51662"/>
                        <a14:foregroundMark x1="57617" y1="67036" x2="57617" y2="78116"/>
                        <a14:foregroundMark x1="35156" y1="67313" x2="46680" y2="68560"/>
                        <a14:foregroundMark x1="42578" y1="69529" x2="42383" y2="79086"/>
                        <a14:foregroundMark x1="55664" y1="50693" x2="63770" y2="52632"/>
                        <a14:foregroundMark x1="52734" y1="43767" x2="65332" y2="44737"/>
                        <a14:foregroundMark x1="54492" y1="74377" x2="62402" y2="77839"/>
                        <a14:foregroundMark x1="58105" y1="61634" x2="58594" y2="65789"/>
                        <a14:foregroundMark x1="56055" y1="65097" x2="61719" y2="66343"/>
                        <a14:foregroundMark x1="55859" y1="62881" x2="56543" y2="68283"/>
                        <a14:foregroundMark x1="37012" y1="68006" x2="35840" y2="68283"/>
                        <a14:foregroundMark x1="35645" y1="68283" x2="35645" y2="68283"/>
                        <a14:foregroundMark x1="34961" y1="73961" x2="34961" y2="73961"/>
                        <a14:foregroundMark x1="39648" y1="47922" x2="39648" y2="47922"/>
                        <a14:foregroundMark x1="59863" y1="41136" x2="59863" y2="41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8294" r="26694" b="9069"/>
          <a:stretch/>
        </p:blipFill>
        <p:spPr bwMode="auto">
          <a:xfrm>
            <a:off x="179512" y="476672"/>
            <a:ext cx="1691207" cy="208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9864" y="4509120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18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модернизация объектов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коммунально-инженерной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для расширения номенклатуры и повышения качества коммунальных услуг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723733"/>
              </p:ext>
            </p:extLst>
          </p:nvPr>
        </p:nvGraphicFramePr>
        <p:xfrm>
          <a:off x="294929" y="1484784"/>
          <a:ext cx="8571234" cy="2630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ремонт объектов коммунально-инженерной инфраструктуры, находящихся в муниципальной собственности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(реконструкция) объектов общественной инфраструктуры муниципального значения, приобретение объектов недвижимого имущества в муниципальную собственность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 связи с отдельными видами преобразования муниципальных образований в Пермском крае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125,8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95536" y="4149080"/>
            <a:ext cx="847062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145494"/>
              </p:ext>
            </p:extLst>
          </p:nvPr>
        </p:nvGraphicFramePr>
        <p:xfrm>
          <a:off x="251520" y="5013176"/>
          <a:ext cx="8571234" cy="1524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7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57,7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0260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620688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дорожного хозяйства и благоустройство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135483"/>
              </p:ext>
            </p:extLst>
          </p:nvPr>
        </p:nvGraphicFramePr>
        <p:xfrm>
          <a:off x="202528" y="2780928"/>
          <a:ext cx="8689952" cy="1267916"/>
        </p:xfrm>
        <a:graphic>
          <a:graphicData uri="http://schemas.openxmlformats.org/drawingml/2006/table">
            <a:tbl>
              <a:tblPr/>
              <a:tblGrid>
                <a:gridCol w="74588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1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автомобильных дорог, находящихся в нормативном состоянии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дорог, находящихся на содержании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км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1843,786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772816"/>
            <a:ext cx="87849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 smtClean="0"/>
              <a:t>Создание </a:t>
            </a:r>
            <a:r>
              <a:rPr lang="ru-RU" sz="1800" i="1" dirty="0"/>
              <a:t>комфортных условий при передвижении по автомобильным дорогам Пермского муниципального </a:t>
            </a:r>
            <a:r>
              <a:rPr lang="ru-RU" sz="1800" i="1" dirty="0" smtClean="0"/>
              <a:t>округа. Повышение </a:t>
            </a:r>
            <a:r>
              <a:rPr lang="ru-RU" sz="1800" i="1" dirty="0"/>
              <a:t>уровня благоустройства Пермского муниципального округа.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695466"/>
              </p:ext>
            </p:extLst>
          </p:nvPr>
        </p:nvGraphicFramePr>
        <p:xfrm>
          <a:off x="211995" y="4208215"/>
          <a:ext cx="8641085" cy="2579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02529" y="4215498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39938" name="Picture 2" descr="https://na-dache.pro/uploads/posts/2021-06/1624999556_49-p-blagoustroistvo-foto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2" r="27424" b="19950"/>
          <a:stretch/>
        </p:blipFill>
        <p:spPr bwMode="auto">
          <a:xfrm>
            <a:off x="217050" y="483229"/>
            <a:ext cx="2353685" cy="12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11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855663"/>
          </a:xfrm>
        </p:spPr>
        <p:txBody>
          <a:bodyPr/>
          <a:lstStyle/>
          <a:p>
            <a:pPr algn="ctr" eaLnBrk="1" hangingPunct="1"/>
            <a:r>
              <a:rPr lang="ru-RU" altLang="ru-RU" sz="2700" b="1" dirty="0">
                <a:latin typeface="Times New Roman" panose="02020603050405020304" pitchFamily="18" charset="0"/>
              </a:rPr>
              <a:t>Прогноз социально-экономического развития Пермского округа на 20</a:t>
            </a:r>
            <a:r>
              <a:rPr lang="en-US" altLang="ru-RU" sz="2700" b="1" dirty="0">
                <a:latin typeface="Times New Roman" panose="02020603050405020304" pitchFamily="18" charset="0"/>
              </a:rPr>
              <a:t>2</a:t>
            </a:r>
            <a:r>
              <a:rPr lang="ru-RU" altLang="ru-RU" sz="2700" b="1" dirty="0">
                <a:latin typeface="Times New Roman" panose="02020603050405020304" pitchFamily="18" charset="0"/>
              </a:rPr>
              <a:t>2 - 2025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112183"/>
              </p:ext>
            </p:extLst>
          </p:nvPr>
        </p:nvGraphicFramePr>
        <p:xfrm>
          <a:off x="179511" y="1700213"/>
          <a:ext cx="8784978" cy="4878385"/>
        </p:xfrm>
        <a:graphic>
          <a:graphicData uri="http://schemas.openxmlformats.org/drawingml/2006/table">
            <a:tbl>
              <a:tblPr/>
              <a:tblGrid>
                <a:gridCol w="2605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2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12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03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82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582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40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Показатели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1 факт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 оценка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2024 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2025 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Фонд заработной платы по полному кругу предприятий,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16 478,4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7 886,0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9 836,0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21 502,0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23 243,0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Средняя заработная плата  в экономике района *,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44 588,3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48 869,0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54 440,0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59 503,0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64 917,0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Объем инвестиций в основной капитал*,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992,3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2 722,0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2 660,0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Индекс потребительских цен (среднегодовой)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268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* - по крупным и средним предприятиям округа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:a16="http://schemas.microsoft.com/office/drawing/2014/main" xmlns="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и развитие сети автомобильных дорог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645960"/>
              </p:ext>
            </p:extLst>
          </p:nvPr>
        </p:nvGraphicFramePr>
        <p:xfrm>
          <a:off x="303474" y="1340768"/>
          <a:ext cx="8542635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67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5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автомобильных дорог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590,3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(реконструкция) автомобильных дорог общего пользования местного значения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мероприятий, направленных на финансовое обеспечение регионального проекта в рамках основного мероприятия Федерального проекта "Дорожная сеть" национального проекта Российской Федерации "Безопасные и качественные автомобильные дороги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9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668,4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70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95536" y="4149080"/>
            <a:ext cx="8470627" cy="6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«Благоустройство»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563571"/>
              </p:ext>
            </p:extLst>
          </p:nvPr>
        </p:nvGraphicFramePr>
        <p:xfrm>
          <a:off x="294929" y="4725144"/>
          <a:ext cx="8571234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7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119,1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«Формирование комфортной городской среды»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38,8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7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1253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3">
            <a:extLst>
              <a:ext uri="{FF2B5EF4-FFF2-40B4-BE49-F238E27FC236}">
                <a16:creationId xmlns:a16="http://schemas.microsoft.com/office/drawing/2014/main" xmlns="" id="{642AF3D4-9B75-4546-A6A2-7054F2E774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263" y="548680"/>
            <a:ext cx="8821737" cy="647700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 Пермского муниципального округа, млн руб.</a:t>
            </a:r>
          </a:p>
        </p:txBody>
      </p:sp>
      <p:sp>
        <p:nvSpPr>
          <p:cNvPr id="91142" name="Прямоугольник 12">
            <a:extLst>
              <a:ext uri="{FF2B5EF4-FFF2-40B4-BE49-F238E27FC236}">
                <a16:creationId xmlns:a16="http://schemas.microsoft.com/office/drawing/2014/main" xmlns="" id="{2C678ED2-CF78-4F1C-8AC9-3F48DA67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496002"/>
            <a:ext cx="1800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Содержание 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3" name="Прямоугольник 15">
            <a:extLst>
              <a:ext uri="{FF2B5EF4-FFF2-40B4-BE49-F238E27FC236}">
                <a16:creationId xmlns:a16="http://schemas.microsoft.com/office/drawing/2014/main" xmlns="" id="{1C853633-BA4D-4975-B82B-EF8F4573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4524628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Ремонт 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4" name="Прямоугольник 16">
            <a:extLst>
              <a:ext uri="{FF2B5EF4-FFF2-40B4-BE49-F238E27FC236}">
                <a16:creationId xmlns:a16="http://schemas.microsoft.com/office/drawing/2014/main" xmlns="" id="{19EF124C-7D17-40F9-8792-1A05EAB3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28908"/>
            <a:ext cx="2449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5" name="Номер слайда 1">
            <a:extLst>
              <a:ext uri="{FF2B5EF4-FFF2-40B4-BE49-F238E27FC236}">
                <a16:creationId xmlns:a16="http://schemas.microsoft.com/office/drawing/2014/main" xmlns="" id="{D29A91F2-B2B0-45AA-85A2-493C0241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787FF39-039A-4E6C-B9D3-43135CB6E842}" type="slidenum">
              <a:rPr lang="ru-RU" altLang="ru-RU" sz="1800">
                <a:solidFill>
                  <a:srgbClr val="FFFFFF"/>
                </a:solidFill>
              </a:rPr>
              <a:pPr/>
              <a:t>71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11" name="Содержимое 5">
            <a:extLst>
              <a:ext uri="{FF2B5EF4-FFF2-40B4-BE49-F238E27FC236}">
                <a16:creationId xmlns:a16="http://schemas.microsoft.com/office/drawing/2014/main" xmlns="" id="{139CB474-F1C6-4077-969F-DB982BBB6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6080143"/>
              </p:ext>
            </p:extLst>
          </p:nvPr>
        </p:nvGraphicFramePr>
        <p:xfrm>
          <a:off x="107504" y="1196753"/>
          <a:ext cx="8928100" cy="316835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454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9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9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83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18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34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25 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25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Дорожный фонд –всего,</a:t>
                      </a:r>
                      <a:r>
                        <a:rPr lang="ru-RU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521,9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654,2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669,6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687,1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690,7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123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муниципального округа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района)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337,3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407,7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407,7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113,6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279,4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283,0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89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сельских поселений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55" y="5021263"/>
            <a:ext cx="1863131" cy="1780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387" y="5076182"/>
            <a:ext cx="1994213" cy="16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5065635"/>
            <a:ext cx="2494237" cy="15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9013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Номер слайда 18">
            <a:extLst>
              <a:ext uri="{FF2B5EF4-FFF2-40B4-BE49-F238E27FC236}">
                <a16:creationId xmlns:a16="http://schemas.microsoft.com/office/drawing/2014/main" xmlns="" id="{D5C3B0DF-2991-453D-8789-A3F127E4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111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B592D0-A730-4B9F-B41E-4BC95DDC13EB}" type="slidenum">
              <a:rPr lang="ru-RU" altLang="ru-RU" sz="1800">
                <a:solidFill>
                  <a:prstClr val="white"/>
                </a:solidFill>
              </a:rPr>
              <a:pPr/>
              <a:t>72</a:t>
            </a:fld>
            <a:endParaRPr lang="ru-RU" altLang="ru-RU" sz="1800">
              <a:solidFill>
                <a:prstClr val="white"/>
              </a:solidFill>
            </a:endParaRPr>
          </a:p>
        </p:txBody>
      </p:sp>
      <p:pic>
        <p:nvPicPr>
          <p:cNvPr id="36866" name="Picture 2" descr="https://xn--24-6kcdjn0djpdug.xn--p1ai/wp-content/uploads/2020/05/2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780"/>
            <a:ext cx="2240543" cy="175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84159591"/>
              </p:ext>
            </p:extLst>
          </p:nvPr>
        </p:nvGraphicFramePr>
        <p:xfrm>
          <a:off x="251520" y="1556792"/>
          <a:ext cx="8712968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164" name="TextBox 2">
            <a:extLst>
              <a:ext uri="{FF2B5EF4-FFF2-40B4-BE49-F238E27FC236}">
                <a16:creationId xmlns:a16="http://schemas.microsoft.com/office/drawing/2014/main" xmlns="" id="{E8A11038-AD71-4BD2-89F5-B6338ADA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521780"/>
            <a:ext cx="6912768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prstClr val="black"/>
                </a:solidFill>
              </a:rPr>
              <a:t>Содержание дорог и благоустройство в сельских населенных пунктах </a:t>
            </a:r>
            <a:r>
              <a:rPr lang="ru-RU" altLang="ru-RU" sz="2000" b="1" dirty="0">
                <a:solidFill>
                  <a:prstClr val="black"/>
                </a:solidFill>
              </a:rPr>
              <a:t>2023 </a:t>
            </a:r>
            <a:r>
              <a:rPr lang="ru-RU" altLang="ru-RU" sz="2400" b="1" dirty="0">
                <a:solidFill>
                  <a:prstClr val="black"/>
                </a:solidFill>
              </a:rPr>
              <a:t>год, млн руб.</a:t>
            </a:r>
            <a:endParaRPr lang="ru-RU" alt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779912" y="3068960"/>
            <a:ext cx="2016224" cy="792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69160"/>
            <a:ext cx="21209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46073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7" y="620688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«Охрана окружающей среды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116625"/>
              </p:ext>
            </p:extLst>
          </p:nvPr>
        </p:nvGraphicFramePr>
        <p:xfrm>
          <a:off x="193155" y="3067321"/>
          <a:ext cx="8712968" cy="1786928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 Пермского муниципального округа, привлеченного к участию в экологической деятельности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ликвидированных несанкционированных свалок к общему числу выявленных несанкционированных свалок на землях общего пользования на территории Пермского муниципального округа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484784"/>
            <a:ext cx="878497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 smtClean="0"/>
              <a:t>Сохранение </a:t>
            </a:r>
            <a:r>
              <a:rPr lang="ru-RU" sz="1600" i="1" dirty="0"/>
              <a:t>достигнутого уровня экологической культуры населения и сохранение природных </a:t>
            </a:r>
            <a:r>
              <a:rPr lang="ru-RU" sz="1600" i="1" dirty="0" smtClean="0"/>
              <a:t>систем. Реализация </a:t>
            </a:r>
            <a:r>
              <a:rPr lang="ru-RU" sz="1600" i="1" dirty="0"/>
              <a:t>мероприятий по снижению негативного воздействия на почвы, восстановлению нарушенных земель, ликвидации несанкционированных свалок в границах муниципального </a:t>
            </a:r>
            <a:r>
              <a:rPr lang="ru-RU" sz="1600" i="1" dirty="0" smtClean="0"/>
              <a:t>образования. Обеспечение </a:t>
            </a:r>
            <a:r>
              <a:rPr lang="ru-RU" sz="1600" i="1" dirty="0"/>
              <a:t>защищенности населения и объектов экономики от негативного воздействия поверхностных вод, повышение эксплуатационной надежности </a:t>
            </a:r>
            <a:r>
              <a:rPr lang="ru-RU" sz="1600" i="1" dirty="0" smtClean="0"/>
              <a:t>ГТС.</a:t>
            </a:r>
            <a:endParaRPr lang="ru-RU" sz="1600" i="1" dirty="0"/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711510"/>
              </p:ext>
            </p:extLst>
          </p:nvPr>
        </p:nvGraphicFramePr>
        <p:xfrm>
          <a:off x="179512" y="4941169"/>
          <a:ext cx="864108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2532" y="4832057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9" b="5469"/>
          <a:stretch/>
        </p:blipFill>
        <p:spPr bwMode="auto">
          <a:xfrm>
            <a:off x="179511" y="540688"/>
            <a:ext cx="2517945" cy="91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629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53054"/>
              </p:ext>
            </p:extLst>
          </p:nvPr>
        </p:nvGraphicFramePr>
        <p:xfrm>
          <a:off x="345232" y="1268760"/>
          <a:ext cx="8571234" cy="194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экологическому образованию и формированию экологической культуры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негативного воздействия на почвы, восстановление нарушенных земель, ликвидация несанкционированных свалок в границах муниципального образования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30,4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8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74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23528" y="3429000"/>
            <a:ext cx="847062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«Развитие водохозяйственного комплекса»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512583"/>
              </p:ext>
            </p:extLst>
          </p:nvPr>
        </p:nvGraphicFramePr>
        <p:xfrm>
          <a:off x="323528" y="4149080"/>
          <a:ext cx="8571234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негативного воздействия поверхностных вод и аварий на гидротехнических сооружениях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8775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608426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75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00354" name="Picture 2" descr="https://yur-gazeta.ru/wp-content/uploads/2020/10/mlg8n9rvylx-o36ga-h9gt-_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98" l="4338" r="100000">
                        <a14:foregroundMark x1="9703" y1="65511" x2="23516" y2="92883"/>
                        <a14:foregroundMark x1="13927" y1="65876" x2="40411" y2="84854"/>
                        <a14:foregroundMark x1="18265" y1="72628" x2="29795" y2="87226"/>
                        <a14:foregroundMark x1="51256" y1="82847" x2="51941" y2="89599"/>
                        <a14:foregroundMark x1="97489" y1="83212" x2="97489" y2="86861"/>
                        <a14:foregroundMark x1="74429" y1="48540" x2="82648" y2="55474"/>
                        <a14:foregroundMark x1="23973" y1="93066" x2="36758" y2="84672"/>
                        <a14:foregroundMark x1="50342" y1="76642" x2="50342" y2="87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0"/>
          <a:stretch/>
        </p:blipFill>
        <p:spPr bwMode="auto">
          <a:xfrm>
            <a:off x="323528" y="509788"/>
            <a:ext cx="3394270" cy="204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29" y="620688"/>
            <a:ext cx="6228572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«Экономическое развитие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763183"/>
              </p:ext>
            </p:extLst>
          </p:nvPr>
        </p:nvGraphicFramePr>
        <p:xfrm>
          <a:off x="179511" y="2276872"/>
          <a:ext cx="8779154" cy="2447084"/>
        </p:xfrm>
        <a:graphic>
          <a:graphicData uri="http://schemas.openxmlformats.org/drawingml/2006/table">
            <a:tbl>
              <a:tblPr/>
              <a:tblGrid>
                <a:gridCol w="7535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37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индивидуальных предпринимателей в расчете на 1000 жителей населения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Турпоток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чел.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101 163,0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малого и среднего предпринимательства,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5146,0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представителей субъектов малого и среднего предпринимательства, вовлеченных к участию в отдельных мероприятиях Программы,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ед.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88" y="1585642"/>
            <a:ext cx="8784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Цель Программы: </a:t>
            </a:r>
            <a:r>
              <a:rPr lang="ru-RU" sz="1800" i="1" dirty="0"/>
              <a:t>Создание условий для устойчивого экономического роста Пермского муниципального округа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7165995"/>
              </p:ext>
            </p:extLst>
          </p:nvPr>
        </p:nvGraphicFramePr>
        <p:xfrm>
          <a:off x="179512" y="4941169"/>
          <a:ext cx="864108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4725" y="4797152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8" y="476672"/>
            <a:ext cx="273630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857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малого и среднего предпринимательства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186635"/>
              </p:ext>
            </p:extLst>
          </p:nvPr>
        </p:nvGraphicFramePr>
        <p:xfrm>
          <a:off x="345232" y="1268760"/>
          <a:ext cx="8448923" cy="244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6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21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 и популяризация предпринимательской деятельности,</a:t>
                      </a:r>
                      <a:r>
                        <a:rPr lang="ru-RU" sz="15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информационная поддержка субъектов малого и среднего предпринимательства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Консультационная поддержка субъектов малого и среднего предпринимательства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привлечения инвестиций в экономику округа субъектами малого и среднего предпринимательства, создание условий для развития добросовестной конкуренции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418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77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23528" y="4005064"/>
            <a:ext cx="847062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«Поддержка малого и среднего предпринимательства в сфере туризма в Пермском муниципальном округе»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660678"/>
              </p:ext>
            </p:extLst>
          </p:nvPr>
        </p:nvGraphicFramePr>
        <p:xfrm>
          <a:off x="323528" y="4797152"/>
          <a:ext cx="8470627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53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53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Продвижение туристских ресурсов округа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4269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779087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«Сельское хозяйство и комплексное развитие сельских территорий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51007"/>
              </p:ext>
            </p:extLst>
          </p:nvPr>
        </p:nvGraphicFramePr>
        <p:xfrm>
          <a:off x="218333" y="2852936"/>
          <a:ext cx="8712968" cy="1512608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Индекс физического объема сельскохозяйственной продукции в хозяйствах всех категорий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Посевные площади сельскохозяйственных культур в хозяйствах всех категорий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30209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29" y="1772816"/>
            <a:ext cx="87849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/>
              <a:t>Повышение занятости, доходов и качества жизни сельского населения Пермского муниципального округа, а также рост доходности и эффективности сельскохозяйственных товаропроизводителей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101512"/>
              </p:ext>
            </p:extLst>
          </p:nvPr>
        </p:nvGraphicFramePr>
        <p:xfrm>
          <a:off x="254274" y="4725144"/>
          <a:ext cx="864108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82329" y="4509120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" t="18593" r="264" b="18593"/>
          <a:stretch/>
        </p:blipFill>
        <p:spPr bwMode="auto">
          <a:xfrm>
            <a:off x="182329" y="553437"/>
            <a:ext cx="2805495" cy="113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695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629" y="692696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сельскохозяйственных товаропроизводителей, способствующая повышению эффективности сельскохозяйственного производства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88699"/>
              </p:ext>
            </p:extLst>
          </p:nvPr>
        </p:nvGraphicFramePr>
        <p:xfrm>
          <a:off x="287936" y="1628800"/>
          <a:ext cx="8571234" cy="107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сельскохозяйственных товаропроизводителей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79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38240" y="2780928"/>
            <a:ext cx="847062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«Комплексное развитие сельских территорий»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545045"/>
              </p:ext>
            </p:extLst>
          </p:nvPr>
        </p:nvGraphicFramePr>
        <p:xfrm>
          <a:off x="237633" y="3501008"/>
          <a:ext cx="8571234" cy="111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Комплексное развитие сельских территорий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38240" y="4869160"/>
            <a:ext cx="847062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733912"/>
              </p:ext>
            </p:extLst>
          </p:nvPr>
        </p:nvGraphicFramePr>
        <p:xfrm>
          <a:off x="249287" y="5517232"/>
          <a:ext cx="8571234" cy="111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08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302F5E7C-1EF3-4B13-B218-A080AB304217}" type="slidenum">
              <a:rPr lang="ru-RU" altLang="ru-RU" sz="1800" smtClean="0">
                <a:solidFill>
                  <a:srgbClr val="FFFFFF"/>
                </a:solidFill>
              </a:rPr>
              <a:pPr/>
              <a:t>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7535" y="3016893"/>
            <a:ext cx="9011382" cy="2003056"/>
            <a:chOff x="-374568" y="1266708"/>
            <a:chExt cx="12445249" cy="1030321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374568" y="1266708"/>
              <a:ext cx="12445249" cy="1030321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62693" y="1332482"/>
              <a:ext cx="11764752" cy="87538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</a:rPr>
                <a:t>* </a:t>
              </a:r>
              <a:r>
                <a:rPr lang="ru-RU" sz="1800" kern="1200" dirty="0">
                  <a:solidFill>
                    <a:schemeClr val="tx1"/>
                  </a:solidFill>
                </a:rPr>
                <a:t>Законом Пермского края о бюджете Пермского края на 2023 год и на плановый период 2024 и 2025 годов (</a:t>
              </a:r>
              <a:r>
                <a:rPr lang="en-US" sz="1800" kern="1200" dirty="0">
                  <a:solidFill>
                    <a:schemeClr val="tx1"/>
                  </a:solidFill>
                </a:rPr>
                <a:t>I</a:t>
              </a:r>
              <a:r>
                <a:rPr lang="ru-RU" sz="1800" kern="1200" dirty="0">
                  <a:solidFill>
                    <a:schemeClr val="tx1"/>
                  </a:solidFill>
                </a:rPr>
                <a:t> чтение) установлен дифференцированный норматив отчислений в бюджет Пермского муниципального округа от акцизов на автомобильный и прямогонный бензин, дизельное топливо, моторные масла для дизельных и (или) карбюраторных (</a:t>
              </a:r>
              <a:r>
                <a:rPr lang="ru-RU" sz="1800" kern="1200" dirty="0" err="1">
                  <a:solidFill>
                    <a:schemeClr val="tx1"/>
                  </a:solidFill>
                </a:rPr>
                <a:t>инжекторных</a:t>
              </a:r>
              <a:r>
                <a:rPr lang="ru-RU" sz="1800" kern="1200" dirty="0">
                  <a:solidFill>
                    <a:schemeClr val="tx1"/>
                  </a:solidFill>
                </a:rPr>
                <a:t>) двигателей, производимые на территории Российской Федерации в размере 0,6006 % (2022 г. - 0,5783 %).</a:t>
              </a:r>
              <a:endParaRPr lang="ru-RU" sz="1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2460" y="1773672"/>
            <a:ext cx="9036456" cy="1098738"/>
            <a:chOff x="0" y="2592260"/>
            <a:chExt cx="6750063" cy="141090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2592260"/>
              <a:ext cx="6750063" cy="136082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10955" y="2592260"/>
              <a:ext cx="6328152" cy="14109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	</a:t>
              </a:r>
            </a:p>
          </p:txBody>
        </p:sp>
      </p:grp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5" b="-1"/>
          <a:stretch/>
        </p:blipFill>
        <p:spPr bwMode="auto">
          <a:xfrm>
            <a:off x="163326" y="630837"/>
            <a:ext cx="8836963" cy="989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982" y="1916832"/>
            <a:ext cx="87116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+mn-lt"/>
              </a:rPr>
              <a:t>* В соответствии с Федеральным законом от 14.07.2022 № 323-ФЗ «О внесении изменений в часть вторую Налогового кодекса Российской Федерации» учтено увеличение ставок по акцизам на нефтепродукты (рост на 1,04%)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7535" y="5191061"/>
            <a:ext cx="9011382" cy="1574481"/>
            <a:chOff x="69632" y="5392637"/>
            <a:chExt cx="6750063" cy="141090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9632" y="5392637"/>
              <a:ext cx="6750063" cy="13608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72671" y="5392637"/>
              <a:ext cx="6387523" cy="14109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* В соответствии с законом Пермского края от 03 октября 2022 г. № 114-ПК «О внесении изменений в Закон Пермского края «О бюджетном процессе в Пермском крае» с 01 января 2023 г. предусмотрено зачисление транспортного налога в бюджет Пермского края, в связи с чем, поступление налога в бюджет Пермского муниципального округа не планируется</a:t>
              </a:r>
              <a:endParaRPr lang="ru-RU" sz="1800" b="0" kern="12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810007"/>
      </p:ext>
    </p:extLst>
  </p:cSld>
  <p:clrMapOvr>
    <a:masterClrMapping/>
  </p:clrMapOvr>
  <p:transition spd="slow">
    <p:pull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" y="599492"/>
            <a:ext cx="2651868" cy="148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599492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«Градостроительная политика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406298"/>
              </p:ext>
            </p:extLst>
          </p:nvPr>
        </p:nvGraphicFramePr>
        <p:xfrm>
          <a:off x="211805" y="2566638"/>
          <a:ext cx="8712968" cy="2061248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Обеспеченность территории Пермского муниципального округа документами стратегического, территориального планирования и градостроительного зонирования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Доступность сведений государственной информационной системы обеспечения градостроительной деятельности всем субъектам строительной и градостроительной деятельности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80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275" y="1340768"/>
            <a:ext cx="69875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/>
              <a:t>Повышение инвестиционной привлекательности Пермского муниципального округа и обеспечение эффективного управления территорией посредством стратегического планирования и градостроительной деятельности</a:t>
            </a:r>
            <a:r>
              <a:rPr lang="ru-RU" sz="1800" dirty="0"/>
              <a:t>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925407"/>
              </p:ext>
            </p:extLst>
          </p:nvPr>
        </p:nvGraphicFramePr>
        <p:xfrm>
          <a:off x="254274" y="4797152"/>
          <a:ext cx="864108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83255" y="4797152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719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446" y="620688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документов стратегического, территориального планирования, градостроительного зонирования, документации по планировке территории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033664"/>
              </p:ext>
            </p:extLst>
          </p:nvPr>
        </p:nvGraphicFramePr>
        <p:xfrm>
          <a:off x="317797" y="1412776"/>
          <a:ext cx="8571234" cy="1624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документов стратегического, территориального планирования и градостроительного зонирования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документацией по планировке территории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81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84197" y="3140968"/>
            <a:ext cx="847062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«Ведение государственной информационной системы обеспечения градостроительной деятельности»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29623"/>
              </p:ext>
            </p:extLst>
          </p:nvPr>
        </p:nvGraphicFramePr>
        <p:xfrm>
          <a:off x="284197" y="3717032"/>
          <a:ext cx="8571234" cy="1238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475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государственной информационной системы обеспечения градостроительной деятельности, выдача сведений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316049" y="5013176"/>
            <a:ext cx="86386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муниципальной программы»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109028"/>
              </p:ext>
            </p:extLst>
          </p:nvPr>
        </p:nvGraphicFramePr>
        <p:xfrm>
          <a:off x="317023" y="5589240"/>
          <a:ext cx="8571234" cy="1106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128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xmlns="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599492"/>
            <a:ext cx="6588224" cy="74127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земельными ресурсами и имуществом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033752"/>
              </p:ext>
            </p:extLst>
          </p:nvPr>
        </p:nvGraphicFramePr>
        <p:xfrm>
          <a:off x="208937" y="2295805"/>
          <a:ext cx="8712968" cy="2463550"/>
        </p:xfrm>
        <a:graphic>
          <a:graphicData uri="http://schemas.openxmlformats.org/drawingml/2006/table">
            <a:tbl>
              <a:tblPr/>
              <a:tblGrid>
                <a:gridCol w="74786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плановых показателей по доходам от аренды и приватизации имущества и неналоговым доходам от использования земельных участков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многодетных семей, обеспеченных земельными участками в собственность бесплатно, от числа многодетных семей, поставленных на учет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в оборот земельных участков для бизнеса, га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поставленных на государственный кадастровый учет объектов недвижимости и  зарегистрированных прав на объекты недвижимого имущества от включенных в реестр муниципального имущества Пермского муниципального округа, %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:a16="http://schemas.microsoft.com/office/drawing/2014/main" xmlns="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82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:a16="http://schemas.microsoft.com/office/drawing/2014/main" xmlns="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1340768"/>
            <a:ext cx="64115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/>
              <a:t>Повышение эффективности управления и распоряжения муниципальным имуществом и земельными ресурсами Пермского муниципального округа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4" y="575775"/>
            <a:ext cx="2396884" cy="149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698797"/>
              </p:ext>
            </p:extLst>
          </p:nvPr>
        </p:nvGraphicFramePr>
        <p:xfrm>
          <a:off x="251520" y="4811862"/>
          <a:ext cx="8641085" cy="1857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8145" y="4797152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220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79912" y="836712"/>
            <a:ext cx="5300263" cy="136815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подпрограммы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земельными ресурсами Пермского муниципального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270601"/>
              </p:ext>
            </p:extLst>
          </p:nvPr>
        </p:nvGraphicFramePr>
        <p:xfrm>
          <a:off x="323528" y="2492896"/>
          <a:ext cx="8571234" cy="3550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199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земельных участков Пермского муниципального округа, находящихся в государственной собственности, которая не разграничена к реализации, вовлечение земельных участков в оборот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комплексных и кадастровых работ на территории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Изъятие земельных участков для муниципальных нужд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земельных участков для предоставления льготным категориям граждан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Предотвращение распространения и уничтожение борщевика Сосновского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83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7409" l="880" r="98592">
                        <a14:foregroundMark x1="73504" y1="23628" x2="91373" y2="49390"/>
                        <a14:foregroundMark x1="90845" y1="85518" x2="96831" y2="92226"/>
                        <a14:foregroundMark x1="1673" y1="94817" x2="6954" y2="86280"/>
                        <a14:foregroundMark x1="11884" y1="92835" x2="16461" y2="8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867" b="1"/>
          <a:stretch/>
        </p:blipFill>
        <p:spPr bwMode="auto">
          <a:xfrm>
            <a:off x="107504" y="620688"/>
            <a:ext cx="4032448" cy="151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7367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547778"/>
              </p:ext>
            </p:extLst>
          </p:nvPr>
        </p:nvGraphicFramePr>
        <p:xfrm>
          <a:off x="345263" y="1412776"/>
          <a:ext cx="8571234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Оптимизация состава муниципального имущества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муниципального имущества Пермского муниципального округа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72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35,6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:a16="http://schemas.microsoft.com/office/drawing/2014/main" xmlns="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84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266134" y="548680"/>
            <a:ext cx="847062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«Управление муниципальным имуществом Пермского муниципального округа»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940712"/>
              </p:ext>
            </p:extLst>
          </p:nvPr>
        </p:nvGraphicFramePr>
        <p:xfrm>
          <a:off x="293180" y="4190740"/>
          <a:ext cx="8571234" cy="1470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7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Заголовок 3">
            <a:extLst>
              <a:ext uri="{FF2B5EF4-FFF2-40B4-BE49-F238E27FC236}">
                <a16:creationId xmlns:a16="http://schemas.microsoft.com/office/drawing/2014/main" xmlns="" id="{A0559FB0-45E1-4F55-B749-FC5B0211D614}"/>
              </a:ext>
            </a:extLst>
          </p:cNvPr>
          <p:cNvSpPr txBox="1">
            <a:spLocks/>
          </p:cNvSpPr>
          <p:nvPr/>
        </p:nvSpPr>
        <p:spPr bwMode="auto">
          <a:xfrm>
            <a:off x="445870" y="3457890"/>
            <a:ext cx="847062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«Обеспечение реализации муниципальной программы»</a:t>
            </a:r>
          </a:p>
        </p:txBody>
      </p:sp>
    </p:spTree>
    <p:extLst>
      <p:ext uri="{BB962C8B-B14F-4D97-AF65-F5344CB8AC3E}">
        <p14:creationId xmlns:p14="http://schemas.microsoft.com/office/powerpoint/2010/main" val="29355435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984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развития и текущих расходов, млн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85</a:t>
            </a:fld>
            <a:endParaRPr lang="ru-RU" alt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67902610"/>
              </p:ext>
            </p:extLst>
          </p:nvPr>
        </p:nvGraphicFramePr>
        <p:xfrm>
          <a:off x="179512" y="1556792"/>
          <a:ext cx="856895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65503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:a16="http://schemas.microsoft.com/office/drawing/2014/main" xmlns="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6684051" cy="689742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2023 год, млн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:a16="http://schemas.microsoft.com/office/drawing/2014/main" xmlns="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842" y="1757715"/>
            <a:ext cx="9165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Оснащение оборудованием детских садов с. Фролы, д. Ясыри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17,1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Проектирование детских садов в д. Петровка, д. Большая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Мось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 – 24,1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Строительство здания детского сада на 160 мест в д.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Башкултаево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 – 61,4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Ремонты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школ и детских садов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61,7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Благоустройство пришкольной территории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Мулянской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 СОШ – 12,0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Модернизация школьных систем образования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4,7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Ремонт спортзалов в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Усть-Качкинской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и Кондратовской средних школах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5,7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4329080"/>
              </p:ext>
            </p:extLst>
          </p:nvPr>
        </p:nvGraphicFramePr>
        <p:xfrm>
          <a:off x="395536" y="900284"/>
          <a:ext cx="6264696" cy="921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608099736"/>
              </p:ext>
            </p:extLst>
          </p:nvPr>
        </p:nvGraphicFramePr>
        <p:xfrm>
          <a:off x="179512" y="3841858"/>
          <a:ext cx="7537340" cy="305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7502" y="5157192"/>
            <a:ext cx="8816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Проведение комплексных кадастровых работ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1650 га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) – 2,8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Разработка проектов межевания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29,7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Изъятие земельных участков для муниципальных нужд с целью размещения линейных объектов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3,8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Предотвращение распространения и уничтожение борщевика Сосновского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3,2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74" b="99457" l="4403" r="954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840" b="-1042"/>
          <a:stretch/>
        </p:blipFill>
        <p:spPr bwMode="auto">
          <a:xfrm>
            <a:off x="6660232" y="404665"/>
            <a:ext cx="2358988" cy="141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3" b="63373"/>
          <a:stretch/>
        </p:blipFill>
        <p:spPr bwMode="auto">
          <a:xfrm>
            <a:off x="107502" y="3789040"/>
            <a:ext cx="8911717" cy="54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6489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:a16="http://schemas.microsoft.com/office/drawing/2014/main" xmlns="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6396019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2023 год, млн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:a16="http://schemas.microsoft.com/office/drawing/2014/main" xmlns="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1161906"/>
            <a:ext cx="423889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Проектирование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межпоселенческого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ФОК в п. Ферма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5,2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Проектирование спортивного зала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Бабкинской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средней школы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3,1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Устройство и оснащение хоккейной площадки в с.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Курашим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2,1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Устройство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лыжероллерной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трассы по адресу: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Култаевское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сельское поселение 1,08 км юго-восточнее д.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Шилово – 69,1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Капитальный ремонт объектов спортивной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инфраструктуры в п. Сылва, д.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Кондратово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 – 21,1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48624219"/>
              </p:ext>
            </p:extLst>
          </p:nvPr>
        </p:nvGraphicFramePr>
        <p:xfrm>
          <a:off x="-1332656" y="1205105"/>
          <a:ext cx="6457220" cy="272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607935322"/>
              </p:ext>
            </p:extLst>
          </p:nvPr>
        </p:nvGraphicFramePr>
        <p:xfrm>
          <a:off x="4097696" y="5229200"/>
          <a:ext cx="4981056" cy="2475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1" y="4293096"/>
            <a:ext cx="4896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Расселение аварийного жилищного фонда в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Култаевской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Заболотской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Усть-Качкинской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Савинской сельских территориях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162,5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Переселение п. Таежный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21,9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Предоставление жилых помещений детям-сиротам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16,6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0" b="19436"/>
          <a:stretch/>
        </p:blipFill>
        <p:spPr bwMode="auto">
          <a:xfrm>
            <a:off x="6588224" y="573161"/>
            <a:ext cx="2304256" cy="58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 bwMode="auto">
          <a:xfrm>
            <a:off x="395536" y="3501008"/>
            <a:ext cx="45365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205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:a16="http://schemas.microsoft.com/office/drawing/2014/main" xmlns="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761750"/>
          </a:xfrm>
        </p:spPr>
        <p:txBody>
          <a:bodyPr/>
          <a:lstStyle/>
          <a:p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Мероприятия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на 2023 год, млн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:a16="http://schemas.microsoft.com/office/drawing/2014/main" xmlns="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019022728"/>
              </p:ext>
            </p:extLst>
          </p:nvPr>
        </p:nvGraphicFramePr>
        <p:xfrm>
          <a:off x="4527270" y="4077072"/>
          <a:ext cx="4275976" cy="2238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98274799"/>
              </p:ext>
            </p:extLst>
          </p:nvPr>
        </p:nvGraphicFramePr>
        <p:xfrm>
          <a:off x="-1764704" y="1124744"/>
          <a:ext cx="6673244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96" b="89100" l="3448" r="100000">
                        <a14:foregroundMark x1="17868" y1="31280" x2="21944" y2="61611"/>
                        <a14:foregroundMark x1="12226" y1="63507" x2="28527" y2="62085"/>
                        <a14:foregroundMark x1="26019" y1="59242" x2="77743" y2="57346"/>
                        <a14:foregroundMark x1="84326" y1="36493" x2="89655" y2="81517"/>
                        <a14:foregroundMark x1="90909" y1="55450" x2="96552" y2="84360"/>
                        <a14:foregroundMark x1="72414" y1="77725" x2="79624" y2="85782"/>
                        <a14:foregroundMark x1="76489" y1="69194" x2="76489" y2="81991"/>
                        <a14:foregroundMark x1="75235" y1="69668" x2="73668" y2="83412"/>
                        <a14:foregroundMark x1="77116" y1="67773" x2="78683" y2="83886"/>
                        <a14:foregroundMark x1="19122" y1="70616" x2="19436" y2="81991"/>
                        <a14:foregroundMark x1="37304" y1="70616" x2="51724" y2="84834"/>
                        <a14:foregroundMark x1="48903" y1="72038" x2="36050" y2="88626"/>
                        <a14:foregroundMark x1="39185" y1="87204" x2="45768" y2="86256"/>
                        <a14:foregroundMark x1="49530" y1="87204" x2="49530" y2="87204"/>
                        <a14:foregroundMark x1="37931" y1="25118" x2="37931" y2="25118"/>
                        <a14:foregroundMark x1="36991" y1="24171" x2="36364" y2="29384"/>
                        <a14:foregroundMark x1="35110" y1="29384" x2="24765" y2="42654"/>
                        <a14:foregroundMark x1="47649" y1="43602" x2="51724" y2="51659"/>
                        <a14:foregroundMark x1="54545" y1="45972" x2="45455" y2="55924"/>
                        <a14:foregroundMark x1="52351" y1="51659" x2="56426" y2="55450"/>
                        <a14:foregroundMark x1="31348" y1="60664" x2="68025" y2="62085"/>
                        <a14:foregroundMark x1="77116" y1="57820" x2="83386" y2="59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47"/>
          <a:stretch/>
        </p:blipFill>
        <p:spPr bwMode="auto">
          <a:xfrm>
            <a:off x="7101213" y="260648"/>
            <a:ext cx="1808443" cy="108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5380469"/>
            <a:ext cx="4548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Капитальный ремонт здания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Кояновского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 СДК "МАУ КДЦ "Содружество"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27,9</a:t>
            </a:r>
          </a:p>
          <a:p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7671" y="1196752"/>
            <a:ext cx="42368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Ремонт автомобильных дорог протяженностью 34,767 км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319,1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Проектирование автомобильной дороги «Пермь-Екатеринбург»-Фролы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0,8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Обустройство площадок для размещения контейнеров под ТКО и монтаж освещения территорий в рамках формирования комфортной городской среды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52,4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6333"/>
            <a:ext cx="2690664" cy="183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9658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:a16="http://schemas.microsoft.com/office/drawing/2014/main" xmlns="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7187" y="404664"/>
            <a:ext cx="9001125" cy="761750"/>
          </a:xfrm>
        </p:spPr>
        <p:txBody>
          <a:bodyPr/>
          <a:lstStyle/>
          <a:p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Мероприятия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на 2023 год, млн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:a16="http://schemas.microsoft.com/office/drawing/2014/main" xmlns="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244679198"/>
              </p:ext>
            </p:extLst>
          </p:nvPr>
        </p:nvGraphicFramePr>
        <p:xfrm>
          <a:off x="323528" y="188640"/>
          <a:ext cx="8352928" cy="321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2348880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Обеспечение освещением общественных территорий населенных пунктов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19,3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Строительство водопровода в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с.Култаево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18,4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Сеть наружного противопожарного водоснабжения в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д.Кондратово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14,0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Реконструкция водопровода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ур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. Палкино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0,4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Реконструкция системы водоснабжения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п.Юго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-Камский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28,0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Обустройство водозабора и реконструкция системы водоочистки п.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Сылва – 5,8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Разработка проектно-сметной документации на поставку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установку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газовой модульной котельной в д.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Малая – 0,6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842" name="Picture 2" descr="http://www.gorodsharypovo.ru/data/uploads/2019/07/03/i_bSgPLvF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t="820" r="11540" b="1"/>
          <a:stretch/>
        </p:blipFill>
        <p:spPr bwMode="auto">
          <a:xfrm>
            <a:off x="7092280" y="4956212"/>
            <a:ext cx="1800200" cy="174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73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302F5E7C-1EF3-4B13-B218-A080AB304217}" type="slidenum">
              <a:rPr lang="ru-RU" altLang="ru-RU" sz="1800" smtClean="0">
                <a:solidFill>
                  <a:srgbClr val="FFFFFF"/>
                </a:solidFill>
              </a:rPr>
              <a:pPr/>
              <a:t>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5497" y="964418"/>
            <a:ext cx="9028525" cy="2232248"/>
            <a:chOff x="9204" y="141173"/>
            <a:chExt cx="9423843" cy="76612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9204" y="141173"/>
              <a:ext cx="9423843" cy="7661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35361" y="223405"/>
              <a:ext cx="8971527" cy="60165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* Законом Пермского края от 03 октября 2022 г. № 114-ПК «О внесении изменений в Закон Пермского края «О бюджетном процессе в Пермском крае» с 01 января 2023 г. предусмотрено зачисление в местные бюджеты налога, взимаемого в связи с применением упрощенной системы налогообложения по дифференцированным нормативам, устанавливаемым законом о бюджете Пермского края. Для Пермского муниципального округа размер норматива отчислений составляет 70 %</a:t>
              </a:r>
              <a:endParaRPr lang="ru-RU" sz="1800" kern="12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5497" y="5001402"/>
            <a:ext cx="9028526" cy="1626565"/>
            <a:chOff x="-237023" y="1255013"/>
            <a:chExt cx="12235171" cy="103032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237023" y="1255013"/>
              <a:ext cx="12235171" cy="103032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751" y="1332482"/>
              <a:ext cx="11764752" cy="8753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36096" y="544324"/>
            <a:ext cx="3362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Продолжение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1454" y="5001403"/>
            <a:ext cx="85421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+mn-lt"/>
              </a:rPr>
              <a:t>* В соответствии с нормами налогового законодательства, Думой Пермского муниципального округа с 2023 года на территории Пермского муниципального округа установлены местные налоги, в том числе:</a:t>
            </a:r>
          </a:p>
          <a:p>
            <a:pPr algn="just"/>
            <a:r>
              <a:rPr lang="ru-RU" sz="1800" dirty="0">
                <a:latin typeface="+mn-lt"/>
              </a:rPr>
              <a:t>налог на имущество физических лиц;</a:t>
            </a:r>
          </a:p>
          <a:p>
            <a:pPr algn="just"/>
            <a:r>
              <a:rPr lang="ru-RU" sz="1800" dirty="0">
                <a:latin typeface="+mn-lt"/>
              </a:rPr>
              <a:t>земельный налог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5498" y="3356992"/>
            <a:ext cx="9046440" cy="1441852"/>
            <a:chOff x="9204" y="141173"/>
            <a:chExt cx="9423843" cy="766123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9204" y="141173"/>
              <a:ext cx="9423843" cy="766123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19108" y="193731"/>
              <a:ext cx="9084091" cy="65044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* </a:t>
              </a:r>
              <a:r>
                <a:rPr lang="ru-RU" sz="18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Решением Думы Пермского муниципального округа согласована полная замена дотации на выравнивание бюджетной обеспеченности Пермского муниципального округа дополнительным нормативом отчислений от НДФЛ на 2023 год в размере 26,7089 %, на 2024 год в размере 18,3054 %, на 2025 год в размере 18,7259 %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624528"/>
      </p:ext>
    </p:extLst>
  </p:cSld>
  <p:clrMapOvr>
    <a:masterClrMapping/>
  </p:clrMapOvr>
  <p:transition spd="slow">
    <p:pull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avatars.mds.yandex.net/get-zen_doc/197997/pub_5bfe2d9fcd7ace00a9d64101_5bfe2dd4ce540f00ac3d071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764704"/>
            <a:ext cx="1817621" cy="22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03648" y="1196752"/>
            <a:ext cx="6134074" cy="1872208"/>
          </a:xfrm>
        </p:spPr>
        <p:txBody>
          <a:bodyPr/>
          <a:lstStyle/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Резервный фонд администрации</a:t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2023 год – 20 000,0 тыс. рублей (0,37%*),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год – 5 000,0 тыс. рублей (0,09%*)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2025 год – 5 000,0 тыс. рублей (0,09%*)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90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92458" y="3789040"/>
            <a:ext cx="9001125" cy="177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долг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2023 -2025 годы – 0,0 тыс. рублей ежегодно</a:t>
            </a:r>
          </a:p>
        </p:txBody>
      </p:sp>
      <p:pic>
        <p:nvPicPr>
          <p:cNvPr id="167940" name="Picture 4" descr="https://s3.amazonaws.com/s3.timetoast.com/public/uploads/photos/3056517/aprobad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854460" cy="18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467544" y="3300064"/>
            <a:ext cx="7097847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общего объёма расходов бюджета округа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350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15616" y="1484784"/>
            <a:ext cx="7245264" cy="3096344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Финансово-экономическое управление администрации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Пермского муниципального района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Почтовый адрес: 614065, г. Пермь,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Верхне-</a:t>
            </a:r>
            <a:r>
              <a:rPr lang="ru-RU" alt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Муллинская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71,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работы: с 8-00 до 12-00 с 13-00 до 17-00,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294 67 90, 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296 26 51,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feu@permsky.permkrai.ru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http://feu.permraion.ru/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91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https://supportit.ru/img/contac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97152"/>
            <a:ext cx="3600400" cy="16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2">
            <a:extLst>
              <a:ext uri="{FF2B5EF4-FFF2-40B4-BE49-F238E27FC236}">
                <a16:creationId xmlns:a16="http://schemas.microsoft.com/office/drawing/2014/main" xmlns="" id="{1C16E2ED-0E3D-4A12-BA16-CE3FC6F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05E3521-80DB-4D0E-973E-85DB75469D82}" type="slidenum">
              <a:rPr lang="ru-RU" altLang="ru-RU" sz="1800">
                <a:solidFill>
                  <a:srgbClr val="FFFFFF"/>
                </a:solidFill>
              </a:rPr>
              <a:pPr/>
              <a:t>92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xmlns="" id="{BDCACEEC-AFD4-4CDA-BA22-AB8645CC3AB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57263" y="2565400"/>
            <a:ext cx="7581900" cy="3124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5236" name="Нижний колонтитул 4">
            <a:extLst>
              <a:ext uri="{FF2B5EF4-FFF2-40B4-BE49-F238E27FC236}">
                <a16:creationId xmlns:a16="http://schemas.microsoft.com/office/drawing/2014/main" xmlns="" id="{6CEF3E0E-B291-4425-AAF8-5EC88022E810}"/>
              </a:ext>
            </a:extLst>
          </p:cNvPr>
          <p:cNvSpPr txBox="1">
            <a:spLocks noGrp="1"/>
          </p:cNvSpPr>
          <p:nvPr/>
        </p:nvSpPr>
        <p:spPr bwMode="auto">
          <a:xfrm>
            <a:off x="3071813" y="6357938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200">
              <a:solidFill>
                <a:srgbClr val="045C7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50640</TotalTime>
  <Words>6820</Words>
  <Application>Microsoft Office PowerPoint</Application>
  <PresentationFormat>Экран (4:3)</PresentationFormat>
  <Paragraphs>1623</Paragraphs>
  <Slides>92</Slides>
  <Notes>49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5" baseType="lpstr">
      <vt:lpstr>Городская</vt:lpstr>
      <vt:lpstr>1_Городская</vt:lpstr>
      <vt:lpstr>Диаграмма Microsoft Excel</vt:lpstr>
      <vt:lpstr>Презентация PowerPoint</vt:lpstr>
      <vt:lpstr>Общая характеристика муниципального образования Пермский муниципальный округ</vt:lpstr>
      <vt:lpstr>Процесс формирования проекта бюджета</vt:lpstr>
      <vt:lpstr>Гражданин и его участие в бюджетном процессе</vt:lpstr>
      <vt:lpstr>Основные понятия бюджета</vt:lpstr>
      <vt:lpstr>Презентация PowerPoint</vt:lpstr>
      <vt:lpstr>Прогноз социально-экономического развития Пермского округа на 2022 - 2025 годы, млн руб.</vt:lpstr>
      <vt:lpstr>Презентация PowerPoint</vt:lpstr>
      <vt:lpstr>Презентация PowerPoint</vt:lpstr>
      <vt:lpstr>Схема межбюджетного регулирования бюджета Пермского муниципального округа </vt:lpstr>
      <vt:lpstr>Презентация PowerPoint</vt:lpstr>
      <vt:lpstr>Динамика доходов бюджета Пермского муниципального округа на 2022-2025 годы</vt:lpstr>
      <vt:lpstr>Структура доходов бюджета  Пермского муниципального округа  на 2022-2023 годы, %</vt:lpstr>
      <vt:lpstr>Структура налоговых и неналоговых доходов бюджета  Пермского муниципального округа на 2023 год, %</vt:lpstr>
      <vt:lpstr>Презентация PowerPoint</vt:lpstr>
      <vt:lpstr>Презентация PowerPoint</vt:lpstr>
      <vt:lpstr>Презентация PowerPoint</vt:lpstr>
      <vt:lpstr>Налоги на совокупный доход  Пермского муниципального округа  на 2022 - 2025 годы, млн руб.</vt:lpstr>
      <vt:lpstr>Налоги на имущество  Пермского муниципального округа  на 2022 - 2025 годы, млн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подходы к формированию расходов бюджета на 2023 – 2025 годы</vt:lpstr>
      <vt:lpstr>Презентация PowerPoint</vt:lpstr>
      <vt:lpstr>Презентация PowerPoint</vt:lpstr>
      <vt:lpstr>Презентация PowerPoint</vt:lpstr>
      <vt:lpstr>Выполнение Указов Президента РФ по педагогическим работникам образовательных учреждений и работникам учреждений культуры</vt:lpstr>
      <vt:lpstr>Структура расходов бюджета                                            Пермского муниципального округа на 2023 год</vt:lpstr>
      <vt:lpstr>Распределение бюджетных ассигнований по группам видов расходов бюджета на 2022-2023 гг., млн руб.</vt:lpstr>
      <vt:lpstr>Структура расходов бюджета Пермского муниципального округа   на 2022-2023 годы, млн руб.</vt:lpstr>
      <vt:lpstr>Реализация муниципальных программ на 2023 год, млн руб.  </vt:lpstr>
      <vt:lpstr>Презентация PowerPoint</vt:lpstr>
      <vt:lpstr>Презентация PowerPoint</vt:lpstr>
      <vt:lpstr>Программа  «Развитие системы образования  Пермского муниципального округа»</vt:lpstr>
      <vt:lpstr>Презентация PowerPoint</vt:lpstr>
      <vt:lpstr>Презентация PowerPoint</vt:lpstr>
      <vt:lpstr>Подпрограмма «Развитие системы дошкольного общего образования», за счет средств местного бюджета</vt:lpstr>
      <vt:lpstr>Подпрограмма «Развитие системы начального общего, основного общего, среднего общего образования», за счет средств местного бюджета</vt:lpstr>
      <vt:lpstr>Подпрограмма «Образовательная среда нового поколения»  за счет средств местного бюджета</vt:lpstr>
      <vt:lpstr>Подпрограмма «Обеспечение реализации Программы и прочие мероприятия в области образования», за счет средств местного бюджета</vt:lpstr>
      <vt:lpstr>Программа  «Развитие молодежной политики, физической культуры и спорта Пермского муниципального округа»</vt:lpstr>
      <vt:lpstr>Основные мероприятия подпрограммы  «Развитие физической культуры и спорта в Пермском муниципальном округе»</vt:lpstr>
      <vt:lpstr>Программа  «Развитие сферы культуры Пермского муниципального округа»</vt:lpstr>
      <vt:lpstr>Основные мероприятия подпрограммы «Развитие культуры»</vt:lpstr>
      <vt:lpstr>Презентация PowerPoint</vt:lpstr>
      <vt:lpstr>Объемные показатели муниципальных услуг (работ) домов культуры и спорта</vt:lpstr>
      <vt:lpstr>Программа  «Развитие отдельных направлений социальной сферы Пермского муниципального округа»</vt:lpstr>
      <vt:lpstr>Презентация PowerPoint</vt:lpstr>
      <vt:lpstr>Программа  «Обеспечение безопасности населения и территории Пермского муниципального округа»</vt:lpstr>
      <vt:lpstr>Основные мероприятия подпрограммы «Участие в профилактике терроризма и экстремизма, повышение антитеррористической защищенности мест массового пребывания людей»</vt:lpstr>
      <vt:lpstr>Основные мероприятия подпрограммы «Обеспечение эффективной защиты населения и территории муниципального округа от чрезвычайных ситуаций мирного и военного времени, других опасностей и происшествий, угрожающих жизни, здоровью и имуществу граждан»</vt:lpstr>
      <vt:lpstr>Презентация PowerPoint</vt:lpstr>
      <vt:lpstr>Программа  «Управление муниципальными финансами  и муниципальным долгом  Пермского муниципального  округа»</vt:lpstr>
      <vt:lpstr>Презентация PowerPoint</vt:lpstr>
      <vt:lpstr>Программа  «Совершенствование муниципального управления Пермского муниципального округа»</vt:lpstr>
      <vt:lpstr>Основные мероприятия подпрограммы «Организация муниципального управления Пермского муниципального округа»</vt:lpstr>
      <vt:lpstr>Основные мероприятия подпрограммы «Гармонизация межнациональных и межконфессиональных отношений на территории Пермского муниципального округа»</vt:lpstr>
      <vt:lpstr>Расходы на содержание территориальных управлений и  МКУ ТУ Пермского муниципального округа, млн руб.</vt:lpstr>
      <vt:lpstr>Расходы на содержание органов местного самоуправления,  тыс. руб.</vt:lpstr>
      <vt:lpstr>Презентация PowerPoint</vt:lpstr>
      <vt:lpstr>Программа  «Улучшение жилищных условий граждан Пермского муниципального округа»</vt:lpstr>
      <vt:lpstr>Основные мероприятия подпрограммы «Оказание социальной поддержки гражданам в обеспечении жильем»</vt:lpstr>
      <vt:lpstr>Основные мероприятия подпрограммы «Управление муниципальным жилищным фондом»</vt:lpstr>
      <vt:lpstr>Программа  «Развитие коммунального хозяйства Пермского муниципального округа»</vt:lpstr>
      <vt:lpstr>Основные мероприятия подпрограммы «Развитие и модернизация объектов коммунально-инженерной инфраструктуры для расширения номенклатуры и повышения качества коммунальных услуг»</vt:lpstr>
      <vt:lpstr>Программа  «Развитие дорожного хозяйства и благоустройство Пермского муниципального округа»</vt:lpstr>
      <vt:lpstr>Основные мероприятия подпрограммы «Совершенствование и развитие сети автомобильных дорог»</vt:lpstr>
      <vt:lpstr>Дорожный фонд Пермского муниципального округа, млн руб.</vt:lpstr>
      <vt:lpstr>Презентация PowerPoint</vt:lpstr>
      <vt:lpstr>Программа  «Охрана окружающей среды Пермского муниципального округа»</vt:lpstr>
      <vt:lpstr>Основные мероприятия подпрограммы «Охрана окружающей среды»</vt:lpstr>
      <vt:lpstr>Презентация PowerPoint</vt:lpstr>
      <vt:lpstr>Программа  «Экономическое развитие Пермского муниципального округа»</vt:lpstr>
      <vt:lpstr>Основные мероприятия подпрограммы «Поддержка малого и среднего предпринимательства»</vt:lpstr>
      <vt:lpstr>Программа  «Сельское хозяйство и комплексное развитие сельских территорий Пермского муниципального округа»</vt:lpstr>
      <vt:lpstr>Основные мероприятия подпрограммы «Поддержка сельскохозяйственных товаропроизводителей, способствующая повышению эффективности сельскохозяйственного производства»</vt:lpstr>
      <vt:lpstr>Программа  «Градостроительная политика Пермского муниципального округа»</vt:lpstr>
      <vt:lpstr>Основные мероприятия подпрограммы «Разработка документов стратегического, территориального планирования, градостроительного зонирования, документации по планировке территории»</vt:lpstr>
      <vt:lpstr>Программа  «Управление земельными ресурсами и имуществом Пермского муниципального округа»</vt:lpstr>
      <vt:lpstr>Основные мероприятия подпрограммы «Управление земельными ресурсами Пермского муниципального округа»</vt:lpstr>
      <vt:lpstr>Презентация PowerPoint</vt:lpstr>
      <vt:lpstr>Бюджет развития и текущих расходов, млн руб.</vt:lpstr>
      <vt:lpstr>Мероприятия развития на 2023 год, млн руб.</vt:lpstr>
      <vt:lpstr>Мероприятия развития на 2023 год, млн руб.</vt:lpstr>
      <vt:lpstr>   Мероприятия развития на 2023 год, млн руб.</vt:lpstr>
      <vt:lpstr>   Мероприятия развития на 2023 год, млн руб.</vt:lpstr>
      <vt:lpstr>Резервный фонд администрации  2023 год – 20 000,0 тыс. рублей (0,37%*), 2024 год – 5 000,0 тыс. рублей (0,09%*) 2025 год – 5 000,0 тыс. рублей (0,09%*) </vt:lpstr>
      <vt:lpstr>Контактная информация  Финансово-экономическое управление администрации  Пермского муниципального района  Почтовый адрес: 614065, г. Пермь,  ул. Верхне-Муллинская, 71, часы работы: с 8-00 до 12-00 с 13-00 до 17-00, телефон 294 67 90, 296 26 51,  адрес электронной почты: feu@permsky.permkrai.ru,  официальный сайт http://feu.permraion.ru/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Министерства финансов Пермского края  о работе в 2007 году  и планах на 2008 год</dc:title>
  <dc:creator>User</dc:creator>
  <cp:lastModifiedBy>feu21-03</cp:lastModifiedBy>
  <cp:revision>2443</cp:revision>
  <cp:lastPrinted>2022-12-29T05:07:42Z</cp:lastPrinted>
  <dcterms:created xsi:type="dcterms:W3CDTF">2008-02-28T03:10:36Z</dcterms:created>
  <dcterms:modified xsi:type="dcterms:W3CDTF">2023-01-03T06:37:08Z</dcterms:modified>
</cp:coreProperties>
</file>